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7" r:id="rId2"/>
    <p:sldId id="258" r:id="rId3"/>
    <p:sldId id="267" r:id="rId4"/>
    <p:sldId id="260" r:id="rId5"/>
    <p:sldId id="337" r:id="rId6"/>
    <p:sldId id="265" r:id="rId7"/>
    <p:sldId id="268" r:id="rId8"/>
    <p:sldId id="269" r:id="rId9"/>
    <p:sldId id="270" r:id="rId10"/>
    <p:sldId id="266" r:id="rId11"/>
    <p:sldId id="278" r:id="rId12"/>
    <p:sldId id="271" r:id="rId13"/>
    <p:sldId id="273" r:id="rId14"/>
    <p:sldId id="272" r:id="rId15"/>
    <p:sldId id="275" r:id="rId16"/>
    <p:sldId id="274" r:id="rId17"/>
    <p:sldId id="338" r:id="rId18"/>
    <p:sldId id="341" r:id="rId19"/>
    <p:sldId id="276" r:id="rId20"/>
    <p:sldId id="277" r:id="rId21"/>
    <p:sldId id="279" r:id="rId22"/>
    <p:sldId id="294" r:id="rId23"/>
    <p:sldId id="286" r:id="rId24"/>
    <p:sldId id="292" r:id="rId25"/>
    <p:sldId id="291" r:id="rId26"/>
    <p:sldId id="293" r:id="rId27"/>
    <p:sldId id="281" r:id="rId28"/>
    <p:sldId id="314" r:id="rId29"/>
    <p:sldId id="315" r:id="rId30"/>
    <p:sldId id="280" r:id="rId31"/>
    <p:sldId id="282" r:id="rId32"/>
    <p:sldId id="283" r:id="rId33"/>
    <p:sldId id="316" r:id="rId34"/>
    <p:sldId id="284" r:id="rId35"/>
    <p:sldId id="317" r:id="rId36"/>
    <p:sldId id="300" r:id="rId37"/>
    <p:sldId id="295" r:id="rId38"/>
    <p:sldId id="296" r:id="rId39"/>
    <p:sldId id="301" r:id="rId40"/>
    <p:sldId id="302" r:id="rId41"/>
    <p:sldId id="303" r:id="rId42"/>
    <p:sldId id="304" r:id="rId43"/>
    <p:sldId id="305" r:id="rId44"/>
    <p:sldId id="344" r:id="rId45"/>
    <p:sldId id="342" r:id="rId46"/>
    <p:sldId id="343" r:id="rId47"/>
    <p:sldId id="326" r:id="rId48"/>
    <p:sldId id="328" r:id="rId49"/>
    <p:sldId id="329" r:id="rId50"/>
    <p:sldId id="330" r:id="rId51"/>
    <p:sldId id="331" r:id="rId52"/>
    <p:sldId id="340" r:id="rId53"/>
    <p:sldId id="339" r:id="rId54"/>
    <p:sldId id="319" r:id="rId55"/>
    <p:sldId id="318" r:id="rId56"/>
    <p:sldId id="285" r:id="rId57"/>
    <p:sldId id="306" r:id="rId58"/>
    <p:sldId id="327" r:id="rId59"/>
    <p:sldId id="334" r:id="rId60"/>
    <p:sldId id="333" r:id="rId61"/>
    <p:sldId id="335" r:id="rId62"/>
    <p:sldId id="336" r:id="rId63"/>
    <p:sldId id="307" r:id="rId64"/>
    <p:sldId id="325" r:id="rId65"/>
    <p:sldId id="323" r:id="rId66"/>
    <p:sldId id="320" r:id="rId67"/>
    <p:sldId id="322" r:id="rId68"/>
    <p:sldId id="324" r:id="rId69"/>
    <p:sldId id="345" r:id="rId70"/>
    <p:sldId id="263" r:id="rId71"/>
    <p:sldId id="264" r:id="rId7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59" autoAdjust="0"/>
    <p:restoredTop sz="94660"/>
  </p:normalViewPr>
  <p:slideViewPr>
    <p:cSldViewPr>
      <p:cViewPr>
        <p:scale>
          <a:sx n="90" d="100"/>
          <a:sy n="90" d="100"/>
        </p:scale>
        <p:origin x="-4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Gustavo\Escritorio\Jim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9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Hoja3!$C$29</c:f>
              <c:strCache>
                <c:ptCount val="1"/>
                <c:pt idx="0">
                  <c:v>P. cruzada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cat>
            <c:strRef>
              <c:f>Hoja3!$B$30:$B$35</c:f>
              <c:strCache>
                <c:ptCount val="6"/>
                <c:pt idx="0">
                  <c:v>Aurora</c:v>
                </c:pt>
                <c:pt idx="1">
                  <c:v>Brigitta</c:v>
                </c:pt>
                <c:pt idx="2">
                  <c:v>Draper</c:v>
                </c:pt>
                <c:pt idx="3">
                  <c:v>Duke</c:v>
                </c:pt>
                <c:pt idx="4">
                  <c:v>Ozarkblue</c:v>
                </c:pt>
                <c:pt idx="5">
                  <c:v>Liberty</c:v>
                </c:pt>
              </c:strCache>
            </c:strRef>
          </c:cat>
          <c:val>
            <c:numRef>
              <c:f>Hoja3!$C$30:$C$35</c:f>
              <c:numCache>
                <c:formatCode>General</c:formatCode>
                <c:ptCount val="6"/>
                <c:pt idx="0">
                  <c:v>90</c:v>
                </c:pt>
                <c:pt idx="1">
                  <c:v>70</c:v>
                </c:pt>
                <c:pt idx="2">
                  <c:v>92</c:v>
                </c:pt>
                <c:pt idx="3">
                  <c:v>85</c:v>
                </c:pt>
                <c:pt idx="4">
                  <c:v>93</c:v>
                </c:pt>
                <c:pt idx="5">
                  <c:v>78</c:v>
                </c:pt>
              </c:numCache>
            </c:numRef>
          </c:val>
        </c:ser>
        <c:ser>
          <c:idx val="1"/>
          <c:order val="1"/>
          <c:tx>
            <c:strRef>
              <c:f>Hoja3!$D$29</c:f>
              <c:strCache>
                <c:ptCount val="1"/>
                <c:pt idx="0">
                  <c:v>Auto-P.</c:v>
                </c:pt>
              </c:strCache>
            </c:strRef>
          </c:tx>
          <c:spPr>
            <a:solidFill>
              <a:srgbClr val="8DB4E3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1.1254813942649704E-2"/>
                  <c:y val="-4.8810357038704059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-</a:t>
                    </a:r>
                    <a:r>
                      <a:rPr lang="en-US" sz="1800"/>
                      <a:t> 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617828145313949E-2"/>
                  <c:y val="-0.54116027163271296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-</a:t>
                    </a:r>
                    <a:r>
                      <a:rPr lang="en-US" sz="1800"/>
                      <a:t> 57%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74624083204606E-2"/>
                  <c:y val="-1.2520518268549925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-</a:t>
                    </a:r>
                    <a:r>
                      <a:rPr lang="en-US" sz="1800"/>
                      <a:t> 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951504893664007E-2"/>
                  <c:y val="-0.13558242719660021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-</a:t>
                    </a:r>
                    <a:r>
                      <a:rPr lang="en-US" sz="1800"/>
                      <a:t> 10%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2727941717566661E-3"/>
                  <c:y val="-1.3927634045744363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-</a:t>
                    </a:r>
                    <a:r>
                      <a:rPr lang="en-US" sz="1800"/>
                      <a:t> 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1945691368018655E-2"/>
                  <c:y val="-0.1185762196392127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0</a:t>
                    </a:r>
                    <a:r>
                      <a:rPr lang="en-US" sz="180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Hoja3!$B$30:$B$35</c:f>
              <c:strCache>
                <c:ptCount val="6"/>
                <c:pt idx="0">
                  <c:v>Aurora</c:v>
                </c:pt>
                <c:pt idx="1">
                  <c:v>Brigitta</c:v>
                </c:pt>
                <c:pt idx="2">
                  <c:v>Draper</c:v>
                </c:pt>
                <c:pt idx="3">
                  <c:v>Duke</c:v>
                </c:pt>
                <c:pt idx="4">
                  <c:v>Ozarkblue</c:v>
                </c:pt>
                <c:pt idx="5">
                  <c:v>Liberty</c:v>
                </c:pt>
              </c:strCache>
            </c:strRef>
          </c:cat>
          <c:val>
            <c:numRef>
              <c:f>Hoja3!$D$30:$D$35</c:f>
              <c:numCache>
                <c:formatCode>General</c:formatCode>
                <c:ptCount val="6"/>
                <c:pt idx="0">
                  <c:v>86</c:v>
                </c:pt>
                <c:pt idx="1">
                  <c:v>30</c:v>
                </c:pt>
                <c:pt idx="2">
                  <c:v>90</c:v>
                </c:pt>
                <c:pt idx="3">
                  <c:v>76</c:v>
                </c:pt>
                <c:pt idx="4">
                  <c:v>90</c:v>
                </c:pt>
                <c:pt idx="5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82542080"/>
        <c:axId val="83385088"/>
      </c:barChart>
      <c:catAx>
        <c:axId val="825420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s-CL"/>
          </a:p>
        </c:txPr>
        <c:crossAx val="83385088"/>
        <c:crosses val="autoZero"/>
        <c:auto val="1"/>
        <c:lblAlgn val="ctr"/>
        <c:lblOffset val="100"/>
        <c:noMultiLvlLbl val="0"/>
      </c:catAx>
      <c:valAx>
        <c:axId val="833850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s-ES" sz="1600" dirty="0" smtClean="0"/>
                  <a:t>Cuaja</a:t>
                </a:r>
                <a:r>
                  <a:rPr lang="es-ES" sz="1600" baseline="0" dirty="0" smtClean="0"/>
                  <a:t> (%)</a:t>
                </a:r>
                <a:endParaRPr lang="es-E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s-CL"/>
          </a:p>
        </c:txPr>
        <c:crossAx val="82542080"/>
        <c:crosses val="autoZero"/>
        <c:crossBetween val="between"/>
        <c:majorUnit val="20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s-CL"/>
        </a:p>
      </c:txPr>
    </c:legend>
    <c:plotVisOnly val="1"/>
    <c:dispBlanksAs val="gap"/>
    <c:showDLblsOverMax val="0"/>
  </c:chart>
  <c:spPr>
    <a:solidFill>
      <a:schemeClr val="bg1"/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'Macintosh HD:Users:tlm:Dropbox:Tesis doctoral:Resultados:[Mediciones TDR RDC2.xlsx]29_10_13'!$C$27</c:f>
              <c:strCache>
                <c:ptCount val="1"/>
                <c:pt idx="0">
                  <c:v>50% ETc</c:v>
                </c:pt>
              </c:strCache>
            </c:strRef>
          </c:tx>
          <c:cat>
            <c:strRef>
              <c:f>'Macintosh HD:Users:tlm:Dropbox:Tesis doctoral:Resultados:[Mediciones TDR RDC2.xlsx]29_10_13'!$D$26:$L$26</c:f>
              <c:strCache>
                <c:ptCount val="9"/>
                <c:pt idx="0">
                  <c:v>_x0006_29 Oct</c:v>
                </c:pt>
                <c:pt idx="1">
                  <c:v>_x0005_5 Nov</c:v>
                </c:pt>
                <c:pt idx="2">
                  <c:v>_x0006_13 Nov</c:v>
                </c:pt>
                <c:pt idx="3">
                  <c:v>_x0006_21 Nov</c:v>
                </c:pt>
                <c:pt idx="4">
                  <c:v>_x0006_28 Nov</c:v>
                </c:pt>
                <c:pt idx="5">
                  <c:v>_x0005_5 Dec</c:v>
                </c:pt>
                <c:pt idx="6">
                  <c:v>_x0007_13 Dec </c:v>
                </c:pt>
                <c:pt idx="7">
                  <c:v>_x0006_18 dec</c:v>
                </c:pt>
                <c:pt idx="8">
                  <c:v>_x0006_27 Dec</c:v>
                </c:pt>
              </c:strCache>
            </c:strRef>
          </c:cat>
          <c:val>
            <c:numRef>
              <c:f>'Macintosh HD:Users:tlm:Dropbox:Tesis doctoral:Resultados:[Mediciones TDR RDC2.xlsx]29_10_13'!$D$27:$L$27</c:f>
              <c:numCache>
                <c:formatCode>General</c:formatCode>
                <c:ptCount val="9"/>
                <c:pt idx="0">
                  <c:v>22.3</c:v>
                </c:pt>
                <c:pt idx="1">
                  <c:v>21.4</c:v>
                </c:pt>
                <c:pt idx="2">
                  <c:v>22.2</c:v>
                </c:pt>
                <c:pt idx="3">
                  <c:v>21.86666666666666</c:v>
                </c:pt>
                <c:pt idx="4">
                  <c:v>20.574999999999999</c:v>
                </c:pt>
                <c:pt idx="5">
                  <c:v>19.8</c:v>
                </c:pt>
                <c:pt idx="6">
                  <c:v>21.150000000000031</c:v>
                </c:pt>
                <c:pt idx="7">
                  <c:v>19.125</c:v>
                </c:pt>
                <c:pt idx="8">
                  <c:v>19.05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'Macintosh HD:Users:tlm:Dropbox:Tesis doctoral:Resultados:[Mediciones TDR RDC2.xlsx]29_10_13'!$C$28</c:f>
              <c:strCache>
                <c:ptCount val="1"/>
                <c:pt idx="0">
                  <c:v>75% ETc</c:v>
                </c:pt>
              </c:strCache>
            </c:strRef>
          </c:tx>
          <c:cat>
            <c:strRef>
              <c:f>'Macintosh HD:Users:tlm:Dropbox:Tesis doctoral:Resultados:[Mediciones TDR RDC2.xlsx]29_10_13'!$D$26:$L$26</c:f>
              <c:strCache>
                <c:ptCount val="9"/>
                <c:pt idx="0">
                  <c:v>_x0006_29 Oct</c:v>
                </c:pt>
                <c:pt idx="1">
                  <c:v>_x0005_5 Nov</c:v>
                </c:pt>
                <c:pt idx="2">
                  <c:v>_x0006_13 Nov</c:v>
                </c:pt>
                <c:pt idx="3">
                  <c:v>_x0006_21 Nov</c:v>
                </c:pt>
                <c:pt idx="4">
                  <c:v>_x0006_28 Nov</c:v>
                </c:pt>
                <c:pt idx="5">
                  <c:v>_x0005_5 Dec</c:v>
                </c:pt>
                <c:pt idx="6">
                  <c:v>_x0007_13 Dec </c:v>
                </c:pt>
                <c:pt idx="7">
                  <c:v>_x0006_18 dec</c:v>
                </c:pt>
                <c:pt idx="8">
                  <c:v>_x0006_27 Dec</c:v>
                </c:pt>
              </c:strCache>
            </c:strRef>
          </c:cat>
          <c:val>
            <c:numRef>
              <c:f>'Macintosh HD:Users:tlm:Dropbox:Tesis doctoral:Resultados:[Mediciones TDR RDC2.xlsx]29_10_13'!$D$28:$L$28</c:f>
              <c:numCache>
                <c:formatCode>General</c:formatCode>
                <c:ptCount val="9"/>
                <c:pt idx="0">
                  <c:v>26.2</c:v>
                </c:pt>
                <c:pt idx="1">
                  <c:v>24.55</c:v>
                </c:pt>
                <c:pt idx="2">
                  <c:v>25.233333333333178</c:v>
                </c:pt>
                <c:pt idx="3">
                  <c:v>24.666666666666671</c:v>
                </c:pt>
                <c:pt idx="4">
                  <c:v>22.524999999999999</c:v>
                </c:pt>
                <c:pt idx="5">
                  <c:v>21.5</c:v>
                </c:pt>
                <c:pt idx="6">
                  <c:v>23.733333333333178</c:v>
                </c:pt>
                <c:pt idx="7">
                  <c:v>20.6</c:v>
                </c:pt>
                <c:pt idx="8">
                  <c:v>21.43333333333317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'Macintosh HD:Users:tlm:Dropbox:Tesis doctoral:Resultados:[Mediciones TDR RDC2.xlsx]29_10_13'!$C$29</c:f>
              <c:strCache>
                <c:ptCount val="1"/>
                <c:pt idx="0">
                  <c:v>100% ETc</c:v>
                </c:pt>
              </c:strCache>
            </c:strRef>
          </c:tx>
          <c:cat>
            <c:strRef>
              <c:f>'Macintosh HD:Users:tlm:Dropbox:Tesis doctoral:Resultados:[Mediciones TDR RDC2.xlsx]29_10_13'!$D$26:$L$26</c:f>
              <c:strCache>
                <c:ptCount val="9"/>
                <c:pt idx="0">
                  <c:v>_x0006_29 Oct</c:v>
                </c:pt>
                <c:pt idx="1">
                  <c:v>_x0005_5 Nov</c:v>
                </c:pt>
                <c:pt idx="2">
                  <c:v>_x0006_13 Nov</c:v>
                </c:pt>
                <c:pt idx="3">
                  <c:v>_x0006_21 Nov</c:v>
                </c:pt>
                <c:pt idx="4">
                  <c:v>_x0006_28 Nov</c:v>
                </c:pt>
                <c:pt idx="5">
                  <c:v>_x0005_5 Dec</c:v>
                </c:pt>
                <c:pt idx="6">
                  <c:v>_x0007_13 Dec </c:v>
                </c:pt>
                <c:pt idx="7">
                  <c:v>_x0006_18 dec</c:v>
                </c:pt>
                <c:pt idx="8">
                  <c:v>_x0006_27 Dec</c:v>
                </c:pt>
              </c:strCache>
            </c:strRef>
          </c:cat>
          <c:val>
            <c:numRef>
              <c:f>'Macintosh HD:Users:tlm:Dropbox:Tesis doctoral:Resultados:[Mediciones TDR RDC2.xlsx]29_10_13'!$D$29:$L$29</c:f>
              <c:numCache>
                <c:formatCode>General</c:formatCode>
                <c:ptCount val="9"/>
                <c:pt idx="0">
                  <c:v>27.166666666666671</c:v>
                </c:pt>
                <c:pt idx="1">
                  <c:v>26.6</c:v>
                </c:pt>
                <c:pt idx="2">
                  <c:v>27.266666666666669</c:v>
                </c:pt>
                <c:pt idx="3">
                  <c:v>26.9</c:v>
                </c:pt>
                <c:pt idx="4">
                  <c:v>27.8</c:v>
                </c:pt>
                <c:pt idx="5">
                  <c:v>26.675000000000001</c:v>
                </c:pt>
                <c:pt idx="6">
                  <c:v>28.2</c:v>
                </c:pt>
                <c:pt idx="7">
                  <c:v>26.150000000000031</c:v>
                </c:pt>
                <c:pt idx="8">
                  <c:v>25.166666666666671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'Macintosh HD:Users:tlm:Dropbox:Tesis doctoral:Resultados:[Mediciones TDR RDC2.xlsx]29_10_13'!$C$30</c:f>
              <c:strCache>
                <c:ptCount val="1"/>
                <c:pt idx="0">
                  <c:v>125% ETc</c:v>
                </c:pt>
              </c:strCache>
            </c:strRef>
          </c:tx>
          <c:marker>
            <c:spPr>
              <a:solidFill>
                <a:sysClr val="window" lastClr="FFFFFF"/>
              </a:solidFill>
            </c:spPr>
          </c:marker>
          <c:cat>
            <c:strRef>
              <c:f>'Macintosh HD:Users:tlm:Dropbox:Tesis doctoral:Resultados:[Mediciones TDR RDC2.xlsx]29_10_13'!$D$26:$L$26</c:f>
              <c:strCache>
                <c:ptCount val="9"/>
                <c:pt idx="0">
                  <c:v>_x0006_29 Oct</c:v>
                </c:pt>
                <c:pt idx="1">
                  <c:v>_x0005_5 Nov</c:v>
                </c:pt>
                <c:pt idx="2">
                  <c:v>_x0006_13 Nov</c:v>
                </c:pt>
                <c:pt idx="3">
                  <c:v>_x0006_21 Nov</c:v>
                </c:pt>
                <c:pt idx="4">
                  <c:v>_x0006_28 Nov</c:v>
                </c:pt>
                <c:pt idx="5">
                  <c:v>_x0005_5 Dec</c:v>
                </c:pt>
                <c:pt idx="6">
                  <c:v>_x0007_13 Dec </c:v>
                </c:pt>
                <c:pt idx="7">
                  <c:v>_x0006_18 dec</c:v>
                </c:pt>
                <c:pt idx="8">
                  <c:v>_x0006_27 Dec</c:v>
                </c:pt>
              </c:strCache>
            </c:strRef>
          </c:cat>
          <c:val>
            <c:numRef>
              <c:f>'Macintosh HD:Users:tlm:Dropbox:Tesis doctoral:Resultados:[Mediciones TDR RDC2.xlsx]29_10_13'!$D$30:$L$30</c:f>
              <c:numCache>
                <c:formatCode>General</c:formatCode>
                <c:ptCount val="9"/>
                <c:pt idx="0">
                  <c:v>27.55</c:v>
                </c:pt>
                <c:pt idx="1">
                  <c:v>26.2</c:v>
                </c:pt>
                <c:pt idx="2">
                  <c:v>26.266666666666669</c:v>
                </c:pt>
                <c:pt idx="3">
                  <c:v>26.35</c:v>
                </c:pt>
                <c:pt idx="4">
                  <c:v>27.4</c:v>
                </c:pt>
                <c:pt idx="5">
                  <c:v>25.150000000000031</c:v>
                </c:pt>
                <c:pt idx="6">
                  <c:v>27.266666666666669</c:v>
                </c:pt>
                <c:pt idx="7">
                  <c:v>24.35</c:v>
                </c:pt>
                <c:pt idx="8">
                  <c:v>25.95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471680"/>
        <c:axId val="47348480"/>
      </c:lineChart>
      <c:catAx>
        <c:axId val="1184716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 sz="2000" dirty="0" smtClean="0"/>
                  <a:t>Fecha de evaluación</a:t>
                </a:r>
                <a:endParaRPr lang="es-ES" sz="2000" dirty="0"/>
              </a:p>
            </c:rich>
          </c:tx>
          <c:layout/>
          <c:overlay val="0"/>
        </c:title>
        <c:majorTickMark val="out"/>
        <c:minorTickMark val="none"/>
        <c:tickLblPos val="nextTo"/>
        <c:crossAx val="47348480"/>
        <c:crosses val="autoZero"/>
        <c:auto val="1"/>
        <c:lblAlgn val="ctr"/>
        <c:lblOffset val="100"/>
        <c:noMultiLvlLbl val="0"/>
      </c:catAx>
      <c:valAx>
        <c:axId val="47348480"/>
        <c:scaling>
          <c:orientation val="minMax"/>
          <c:min val="15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 sz="1800" dirty="0" smtClean="0"/>
                  <a:t>Humedad</a:t>
                </a:r>
                <a:r>
                  <a:rPr lang="es-ES" sz="1800" baseline="0" dirty="0" smtClean="0"/>
                  <a:t> d</a:t>
                </a:r>
                <a:r>
                  <a:rPr lang="es-ES" sz="1800" dirty="0" smtClean="0"/>
                  <a:t>e suelo </a:t>
                </a:r>
                <a:r>
                  <a:rPr lang="es-ES" sz="1800" dirty="0"/>
                  <a:t>(%)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471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ysClr val="window" lastClr="FFFFFF"/>
    </a:solidFill>
  </c:spPr>
  <c:txPr>
    <a:bodyPr/>
    <a:lstStyle/>
    <a:p>
      <a:pPr>
        <a:defRPr sz="1600">
          <a:latin typeface="+mn-lt"/>
          <a:cs typeface="Times New Roman"/>
        </a:defRPr>
      </a:pPr>
      <a:endParaRPr lang="es-CL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73472-C014-4549-8C2E-75F1D5AEED0B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9D5DA-F978-4679-8DFF-EC7C70AB591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36608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DDE1-D64E-4578-BB7A-59590B584943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7514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Ensayos de poda deben hacerse por 2 o mas años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B6041-022F-46AF-913B-A01F97003572}" type="slidenum">
              <a:rPr lang="es-CL" smtClean="0"/>
              <a:t>37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61136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695AEC3B-2CA6-424D-A74F-CEA1B6BA652F}" type="slidenum">
              <a:rPr lang="es-ES" altLang="es-CL" smtClean="0">
                <a:latin typeface="Arial" charset="0"/>
              </a:rPr>
              <a:pPr eaLnBrk="1" hangingPunct="1"/>
              <a:t>48</a:t>
            </a:fld>
            <a:endParaRPr lang="es-ES" altLang="es-CL" smtClean="0">
              <a:latin typeface="Arial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altLang="es-C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0C587E32-CB0F-49B7-B24D-7ED6D8A7F188}" type="slidenum">
              <a:rPr lang="es-ES" altLang="es-CL" smtClean="0">
                <a:latin typeface="Arial" charset="0"/>
              </a:rPr>
              <a:pPr eaLnBrk="1" hangingPunct="1"/>
              <a:t>49</a:t>
            </a:fld>
            <a:endParaRPr lang="es-ES" altLang="es-CL" smtClean="0">
              <a:latin typeface="Arial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altLang="es-C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9E7740F-7D05-41DA-8805-EBC6D7375849}" type="slidenum">
              <a:rPr lang="es-ES" altLang="es-CL" smtClean="0">
                <a:latin typeface="Arial" charset="0"/>
              </a:rPr>
              <a:pPr eaLnBrk="1" hangingPunct="1"/>
              <a:t>50</a:t>
            </a:fld>
            <a:endParaRPr lang="es-ES" altLang="es-CL" smtClean="0">
              <a:latin typeface="Arial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altLang="es-C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3685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094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96585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447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066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377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13755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2285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2777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2864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3093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AE1D1-797B-4BBC-A4F7-FDF582BBD9A7}" type="datetimeFigureOut">
              <a:rPr lang="es-CL" smtClean="0"/>
              <a:t>09-08-2017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31C2A-5533-4DC1-BA52-C34999E0A1C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1288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jpeg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2.jpg"/><Relationship Id="rId4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dmin.botany.org/plantimages/ImageData.asp?IDN=abot92-12&amp;IS=300" TargetMode="Externa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4.e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Subtítulo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Jorge B. Retamales, Ing. Agr., M.S., </a:t>
            </a:r>
            <a:r>
              <a:rPr lang="es-CL" dirty="0" err="1" smtClean="0">
                <a:solidFill>
                  <a:schemeClr val="bg1"/>
                </a:solidFill>
              </a:rPr>
              <a:t>Ph</a:t>
            </a:r>
            <a:r>
              <a:rPr lang="es-CL" dirty="0" smtClean="0">
                <a:solidFill>
                  <a:schemeClr val="bg1"/>
                </a:solidFill>
              </a:rPr>
              <a:t>. D.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Profesor Titular, Universidad de Talca, Chile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Email: jretamal@utalca.cl</a:t>
            </a:r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755576" y="224700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200" dirty="0" smtClean="0">
                <a:solidFill>
                  <a:srgbClr val="FFFF00"/>
                </a:solidFill>
              </a:rPr>
              <a:t>FACTORES DE PRECOSECHA QUE AFECTAN LA POSTCOSECHA DE ARANDANOS</a:t>
            </a:r>
            <a:endParaRPr lang="es-CL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571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Pérdidas de agua por herida pedicelar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4" name="CuadroTexto 3"/>
          <p:cNvSpPr txBox="1">
            <a:spLocks noGrp="1"/>
          </p:cNvSpPr>
          <p:nvPr>
            <p:ph idx="1"/>
          </p:nvPr>
        </p:nvSpPr>
        <p:spPr>
          <a:xfrm>
            <a:off x="467544" y="1556792"/>
            <a:ext cx="9433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s-CL" b="1" dirty="0" smtClean="0">
                <a:solidFill>
                  <a:srgbClr val="FFFF00"/>
                </a:solidFill>
              </a:rPr>
              <a:t>  Herida </a:t>
            </a:r>
            <a:r>
              <a:rPr lang="es-CL" b="1" dirty="0">
                <a:solidFill>
                  <a:srgbClr val="FFFF00"/>
                </a:solidFill>
              </a:rPr>
              <a:t>pedicelar </a:t>
            </a:r>
            <a:r>
              <a:rPr lang="es-CL" b="1" dirty="0" smtClean="0">
                <a:solidFill>
                  <a:srgbClr val="FFFF00"/>
                </a:solidFill>
              </a:rPr>
              <a:t>representa 0,19-0,74</a:t>
            </a:r>
            <a:r>
              <a:rPr lang="es-CL" b="1" dirty="0">
                <a:solidFill>
                  <a:srgbClr val="FFFF00"/>
                </a:solidFill>
              </a:rPr>
              <a:t>% </a:t>
            </a:r>
            <a:r>
              <a:rPr lang="es-CL" b="1" dirty="0" smtClean="0">
                <a:solidFill>
                  <a:srgbClr val="FFFF00"/>
                </a:solidFill>
              </a:rPr>
              <a:t>de la </a:t>
            </a:r>
            <a:r>
              <a:rPr lang="es-CL" b="1" dirty="0">
                <a:solidFill>
                  <a:srgbClr val="FFFF00"/>
                </a:solidFill>
              </a:rPr>
              <a:t>superficie </a:t>
            </a:r>
            <a:r>
              <a:rPr lang="es-CL" b="1" dirty="0" smtClean="0">
                <a:solidFill>
                  <a:srgbClr val="FFFF00"/>
                </a:solidFill>
              </a:rPr>
              <a:t>total del fruto!!!!: Moggia </a:t>
            </a:r>
            <a:r>
              <a:rPr lang="es-CL" b="1" dirty="0">
                <a:solidFill>
                  <a:srgbClr val="FFFF00"/>
                </a:solidFill>
              </a:rPr>
              <a:t>et al., </a:t>
            </a:r>
            <a:r>
              <a:rPr lang="es-CL" b="1" dirty="0" smtClean="0">
                <a:solidFill>
                  <a:srgbClr val="FFFF00"/>
                </a:solidFill>
              </a:rPr>
              <a:t>2017</a:t>
            </a:r>
            <a:endParaRPr lang="es-CL" b="1" dirty="0">
              <a:solidFill>
                <a:srgbClr val="FFFF0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187624" y="3068961"/>
            <a:ext cx="60563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H</a:t>
            </a:r>
            <a:r>
              <a:rPr lang="es-ES" sz="2400" dirty="0" smtClean="0">
                <a:solidFill>
                  <a:schemeClr val="bg1"/>
                </a:solidFill>
              </a:rPr>
              <a:t>asta cuanta agua pierde </a:t>
            </a:r>
            <a:r>
              <a:rPr lang="es-ES" sz="2400" dirty="0">
                <a:solidFill>
                  <a:schemeClr val="bg1"/>
                </a:solidFill>
              </a:rPr>
              <a:t>a través de herida </a:t>
            </a:r>
            <a:r>
              <a:rPr lang="es-ES" sz="2400" dirty="0" err="1">
                <a:solidFill>
                  <a:schemeClr val="bg1"/>
                </a:solidFill>
              </a:rPr>
              <a:t>pedicelar</a:t>
            </a:r>
            <a:r>
              <a:rPr lang="es-ES" sz="2400" dirty="0" smtClean="0">
                <a:solidFill>
                  <a:schemeClr val="bg1"/>
                </a:solidFill>
              </a:rPr>
              <a:t>??:</a:t>
            </a:r>
          </a:p>
          <a:p>
            <a:endParaRPr lang="es-ES" sz="24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s-ES" sz="2200" dirty="0" smtClean="0">
                <a:solidFill>
                  <a:schemeClr val="bg1"/>
                </a:solidFill>
              </a:rPr>
              <a:t>Brigitta: </a:t>
            </a:r>
            <a:r>
              <a:rPr lang="es-ES" sz="2200" dirty="0">
                <a:solidFill>
                  <a:schemeClr val="bg1"/>
                </a:solidFill>
              </a:rPr>
              <a:t>15-25%</a:t>
            </a:r>
          </a:p>
          <a:p>
            <a:pPr marL="342900" indent="-342900">
              <a:buFontTx/>
              <a:buChar char="-"/>
            </a:pPr>
            <a:r>
              <a:rPr lang="es-ES" sz="2200" dirty="0" smtClean="0">
                <a:solidFill>
                  <a:schemeClr val="bg1"/>
                </a:solidFill>
              </a:rPr>
              <a:t>Aurora:  </a:t>
            </a:r>
            <a:r>
              <a:rPr lang="es-ES" sz="2200" dirty="0">
                <a:solidFill>
                  <a:schemeClr val="bg1"/>
                </a:solidFill>
              </a:rPr>
              <a:t>20-34%</a:t>
            </a:r>
          </a:p>
          <a:p>
            <a:pPr marL="342900" indent="-342900">
              <a:buFontTx/>
              <a:buChar char="-"/>
            </a:pPr>
            <a:r>
              <a:rPr lang="es-ES" sz="2200" dirty="0" err="1" smtClean="0">
                <a:solidFill>
                  <a:schemeClr val="bg1"/>
                </a:solidFill>
              </a:rPr>
              <a:t>Legacy</a:t>
            </a:r>
            <a:r>
              <a:rPr lang="es-ES" sz="2200" dirty="0" smtClean="0">
                <a:solidFill>
                  <a:schemeClr val="bg1"/>
                </a:solidFill>
              </a:rPr>
              <a:t>:  </a:t>
            </a:r>
            <a:r>
              <a:rPr lang="es-ES" sz="2200" dirty="0">
                <a:solidFill>
                  <a:schemeClr val="bg1"/>
                </a:solidFill>
              </a:rPr>
              <a:t>25-38%</a:t>
            </a:r>
          </a:p>
        </p:txBody>
      </p:sp>
      <p:pic>
        <p:nvPicPr>
          <p:cNvPr id="6" name="Imagen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7" b="50102"/>
          <a:stretch/>
        </p:blipFill>
        <p:spPr bwMode="auto">
          <a:xfrm rot="16200000">
            <a:off x="4241467" y="4197476"/>
            <a:ext cx="2683184" cy="229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de flecha 8"/>
          <p:cNvCxnSpPr/>
          <p:nvPr/>
        </p:nvCxnSpPr>
        <p:spPr>
          <a:xfrm>
            <a:off x="2843808" y="3789040"/>
            <a:ext cx="2664296" cy="129614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1 Imagen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22"/>
          <a:stretch/>
        </p:blipFill>
        <p:spPr bwMode="auto">
          <a:xfrm>
            <a:off x="7678231" y="4342735"/>
            <a:ext cx="1358265" cy="12465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627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-243408"/>
            <a:ext cx="7886700" cy="1325563"/>
          </a:xfrm>
        </p:spPr>
        <p:txBody>
          <a:bodyPr/>
          <a:lstStyle/>
          <a:p>
            <a:pPr algn="ctr"/>
            <a:r>
              <a:rPr lang="es-CL" b="1" dirty="0" smtClean="0">
                <a:solidFill>
                  <a:srgbClr val="FFC000"/>
                </a:solidFill>
                <a:latin typeface="+mn-lt"/>
              </a:rPr>
              <a:t>HERIDA </a:t>
            </a:r>
            <a:r>
              <a:rPr lang="es-CL" b="1" dirty="0">
                <a:solidFill>
                  <a:srgbClr val="FFC000"/>
                </a:solidFill>
                <a:latin typeface="+mn-lt"/>
              </a:rPr>
              <a:t>PEDICELAR </a:t>
            </a:r>
            <a:r>
              <a:rPr lang="es-CL" b="1" dirty="0" smtClean="0">
                <a:solidFill>
                  <a:srgbClr val="FFC000"/>
                </a:solidFill>
                <a:latin typeface="+mn-lt"/>
              </a:rPr>
              <a:t>Y </a:t>
            </a:r>
            <a:r>
              <a:rPr lang="es-CL" b="1" dirty="0">
                <a:solidFill>
                  <a:srgbClr val="FFC000"/>
                </a:solidFill>
                <a:latin typeface="+mn-lt"/>
              </a:rPr>
              <a:t>FIRMEZA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/>
          </p:nvPr>
        </p:nvGraphicFramePr>
        <p:xfrm>
          <a:off x="514350" y="1272412"/>
          <a:ext cx="8001000" cy="4492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SPW 11.0 Graph" r:id="rId3" imgW="9952200" imgH="4190400" progId="SigmaPlotGraphicObject.10">
                  <p:embed/>
                </p:oleObj>
              </mc:Choice>
              <mc:Fallback>
                <p:oleObj name="SPW 11.0 Graph" r:id="rId3" imgW="9952200" imgH="4190400" progId="SigmaPlotGraphicObject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272412"/>
                        <a:ext cx="8001000" cy="4492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1051561" y="833193"/>
            <a:ext cx="7336863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>
                <a:solidFill>
                  <a:schemeClr val="bg1"/>
                </a:solidFill>
              </a:rPr>
              <a:t>Disminución </a:t>
            </a:r>
            <a:r>
              <a:rPr lang="es-CL" sz="2400" b="1" dirty="0" smtClean="0">
                <a:solidFill>
                  <a:schemeClr val="bg1"/>
                </a:solidFill>
              </a:rPr>
              <a:t>firmeza: 15</a:t>
            </a:r>
            <a:r>
              <a:rPr lang="es-CL" sz="2400" b="1" dirty="0">
                <a:solidFill>
                  <a:schemeClr val="bg1"/>
                </a:solidFill>
              </a:rPr>
              <a:t>% </a:t>
            </a:r>
            <a:r>
              <a:rPr lang="es-CL" sz="2400" b="1" dirty="0" smtClean="0">
                <a:solidFill>
                  <a:schemeClr val="bg1"/>
                </a:solidFill>
              </a:rPr>
              <a:t>mayor  </a:t>
            </a:r>
            <a:r>
              <a:rPr lang="es-CL" sz="2400" b="1" dirty="0">
                <a:solidFill>
                  <a:schemeClr val="bg1"/>
                </a:solidFill>
              </a:rPr>
              <a:t>en frutos con herida pedicelar expuesta, </a:t>
            </a:r>
            <a:r>
              <a:rPr lang="es-CL" sz="2400" b="1" dirty="0" smtClean="0">
                <a:solidFill>
                  <a:schemeClr val="bg1"/>
                </a:solidFill>
              </a:rPr>
              <a:t>respecto a </a:t>
            </a:r>
            <a:r>
              <a:rPr lang="es-CL" sz="2400" b="1" dirty="0">
                <a:solidFill>
                  <a:schemeClr val="bg1"/>
                </a:solidFill>
              </a:rPr>
              <a:t>herida pedicelar sellada.</a:t>
            </a:r>
          </a:p>
        </p:txBody>
      </p:sp>
      <p:pic>
        <p:nvPicPr>
          <p:cNvPr id="9" name="8 Imagen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91"/>
          <a:stretch/>
        </p:blipFill>
        <p:spPr bwMode="auto">
          <a:xfrm>
            <a:off x="7308304" y="5711768"/>
            <a:ext cx="792088" cy="9156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9 Imagen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91"/>
          <a:stretch/>
        </p:blipFill>
        <p:spPr bwMode="auto">
          <a:xfrm>
            <a:off x="3275856" y="5733256"/>
            <a:ext cx="792088" cy="9156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11 Imagen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22"/>
          <a:stretch/>
        </p:blipFill>
        <p:spPr bwMode="auto">
          <a:xfrm>
            <a:off x="2339752" y="5733256"/>
            <a:ext cx="854209" cy="864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13 Imagen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22"/>
          <a:stretch/>
        </p:blipFill>
        <p:spPr bwMode="auto">
          <a:xfrm>
            <a:off x="6238071" y="5733256"/>
            <a:ext cx="854209" cy="864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38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195513" y="944732"/>
            <a:ext cx="5580459" cy="5940652"/>
            <a:chOff x="2927350" y="747714"/>
            <a:chExt cx="7440612" cy="5940652"/>
          </a:xfrm>
        </p:grpSpPr>
        <p:pic>
          <p:nvPicPr>
            <p:cNvPr id="39938" name="Imagen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747714"/>
              <a:ext cx="7440612" cy="5940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ángulo 1"/>
            <p:cNvSpPr/>
            <p:nvPr/>
          </p:nvSpPr>
          <p:spPr>
            <a:xfrm>
              <a:off x="6414052" y="4651513"/>
              <a:ext cx="3273287" cy="8481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pic>
        <p:nvPicPr>
          <p:cNvPr id="3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586" b="26047"/>
          <a:stretch/>
        </p:blipFill>
        <p:spPr bwMode="auto">
          <a:xfrm>
            <a:off x="542925" y="476672"/>
            <a:ext cx="1207068" cy="451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542924" y="-13047"/>
            <a:ext cx="914164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2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s-CL" sz="2700" b="1" dirty="0">
                <a:solidFill>
                  <a:srgbClr val="33CC33"/>
                </a:solidFill>
                <a:latin typeface="+mn-lt"/>
              </a:rPr>
              <a:t>RELACIÓN ENTRE PERDIDA DE PESO Y </a:t>
            </a:r>
            <a:r>
              <a:rPr lang="es-CL" sz="2700" b="1" dirty="0" smtClean="0">
                <a:solidFill>
                  <a:srgbClr val="33CC33"/>
                </a:solidFill>
                <a:latin typeface="+mn-lt"/>
              </a:rPr>
              <a:t>DESHIDRATACIÓN </a:t>
            </a:r>
            <a:r>
              <a:rPr lang="es-CL" sz="2700" b="1" dirty="0">
                <a:solidFill>
                  <a:srgbClr val="33CC33"/>
                </a:solidFill>
                <a:latin typeface="+mn-lt"/>
              </a:rPr>
              <a:t>VISUAL </a:t>
            </a:r>
          </a:p>
          <a:p>
            <a:pPr>
              <a:defRPr/>
            </a:pPr>
            <a:r>
              <a:rPr lang="es-CL" sz="2700" b="1" dirty="0">
                <a:solidFill>
                  <a:srgbClr val="33CC33"/>
                </a:solidFill>
                <a:latin typeface="+mn-lt"/>
              </a:rPr>
              <a:t>A NIVEL DE </a:t>
            </a:r>
            <a:r>
              <a:rPr lang="es-CL" sz="2700" b="1" dirty="0" smtClean="0">
                <a:solidFill>
                  <a:srgbClr val="33CC33"/>
                </a:solidFill>
                <a:latin typeface="+mn-lt"/>
              </a:rPr>
              <a:t>FRUTO: Defilippi  et al., 2017</a:t>
            </a:r>
            <a:endParaRPr lang="es-CL" sz="2700" b="1" dirty="0">
              <a:solidFill>
                <a:srgbClr val="33CC33"/>
              </a:solidFill>
              <a:latin typeface="+mn-lt"/>
            </a:endParaRPr>
          </a:p>
        </p:txBody>
      </p:sp>
      <p:cxnSp>
        <p:nvCxnSpPr>
          <p:cNvPr id="8" name="Conector recto 7"/>
          <p:cNvCxnSpPr/>
          <p:nvPr/>
        </p:nvCxnSpPr>
        <p:spPr>
          <a:xfrm flipV="1">
            <a:off x="2809875" y="3687025"/>
            <a:ext cx="2817101" cy="30007"/>
          </a:xfrm>
          <a:prstGeom prst="line">
            <a:avLst/>
          </a:prstGeom>
          <a:ln w="635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/>
          <p:cNvCxnSpPr/>
          <p:nvPr/>
        </p:nvCxnSpPr>
        <p:spPr>
          <a:xfrm flipV="1">
            <a:off x="5626976" y="3687025"/>
            <a:ext cx="0" cy="2220255"/>
          </a:xfrm>
          <a:prstGeom prst="line">
            <a:avLst/>
          </a:prstGeom>
          <a:ln w="47625">
            <a:solidFill>
              <a:schemeClr val="accent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5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364" y="115888"/>
            <a:ext cx="1943100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1 Título"/>
          <p:cNvSpPr>
            <a:spLocks noGrp="1"/>
          </p:cNvSpPr>
          <p:nvPr>
            <p:ph type="title"/>
          </p:nvPr>
        </p:nvSpPr>
        <p:spPr>
          <a:xfrm>
            <a:off x="305991" y="115888"/>
            <a:ext cx="6343651" cy="1143000"/>
          </a:xfrm>
        </p:spPr>
        <p:txBody>
          <a:bodyPr/>
          <a:lstStyle/>
          <a:p>
            <a:pPr eaLnBrk="1" hangingPunct="1"/>
            <a:r>
              <a:rPr lang="es-CL" altLang="es-CO" sz="3600" b="1" dirty="0">
                <a:solidFill>
                  <a:srgbClr val="FFC000"/>
                </a:solidFill>
              </a:rPr>
              <a:t>Firmeza de distintas variedades</a:t>
            </a: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5" y="1677988"/>
            <a:ext cx="7110728" cy="4524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Elipse"/>
          <p:cNvSpPr/>
          <p:nvPr/>
        </p:nvSpPr>
        <p:spPr>
          <a:xfrm>
            <a:off x="1135463" y="3316605"/>
            <a:ext cx="270272" cy="287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CO"/>
          </a:p>
        </p:txBody>
      </p:sp>
      <p:cxnSp>
        <p:nvCxnSpPr>
          <p:cNvPr id="4" name="3 Conector recto"/>
          <p:cNvCxnSpPr/>
          <p:nvPr/>
        </p:nvCxnSpPr>
        <p:spPr>
          <a:xfrm flipV="1">
            <a:off x="1419940" y="3460275"/>
            <a:ext cx="6638210" cy="21749"/>
          </a:xfrm>
          <a:prstGeom prst="line">
            <a:avLst/>
          </a:prstGeom>
          <a:ln w="603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98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203" y="1303340"/>
            <a:ext cx="6459713" cy="531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1 Título"/>
          <p:cNvSpPr>
            <a:spLocks noGrp="1"/>
          </p:cNvSpPr>
          <p:nvPr>
            <p:ph type="title"/>
          </p:nvPr>
        </p:nvSpPr>
        <p:spPr>
          <a:xfrm>
            <a:off x="323529" y="233609"/>
            <a:ext cx="8496943" cy="1323183"/>
          </a:xfrm>
        </p:spPr>
        <p:txBody>
          <a:bodyPr>
            <a:normAutofit fontScale="90000"/>
          </a:bodyPr>
          <a:lstStyle/>
          <a:p>
            <a:r>
              <a:rPr lang="es-CL" altLang="es-CL" sz="3200" b="1" dirty="0">
                <a:solidFill>
                  <a:srgbClr val="FFC000"/>
                </a:solidFill>
              </a:rPr>
              <a:t>Y </a:t>
            </a:r>
            <a:r>
              <a:rPr lang="es-CL" altLang="es-CL" sz="3200" b="1" dirty="0" smtClean="0">
                <a:solidFill>
                  <a:srgbClr val="FFC000"/>
                </a:solidFill>
              </a:rPr>
              <a:t>que pasa con la firmeza si no </a:t>
            </a:r>
            <a:r>
              <a:rPr lang="es-CL" altLang="es-CL" sz="3200" b="1" dirty="0">
                <a:solidFill>
                  <a:srgbClr val="FFC000"/>
                </a:solidFill>
              </a:rPr>
              <a:t>manejamos bien </a:t>
            </a:r>
            <a:r>
              <a:rPr lang="es-CL" altLang="es-CL" sz="3200" b="1" dirty="0" smtClean="0">
                <a:solidFill>
                  <a:srgbClr val="FFC000"/>
                </a:solidFill>
              </a:rPr>
              <a:t>la temperatura</a:t>
            </a:r>
            <a:r>
              <a:rPr lang="es-CL" altLang="es-CL" sz="3200" b="1" dirty="0">
                <a:solidFill>
                  <a:srgbClr val="FFC000"/>
                </a:solidFill>
              </a:rPr>
              <a:t>…..</a:t>
            </a:r>
            <a:br>
              <a:rPr lang="es-CL" altLang="es-CL" sz="3200" b="1" dirty="0">
                <a:solidFill>
                  <a:srgbClr val="FFC000"/>
                </a:solidFill>
              </a:rPr>
            </a:br>
            <a:endParaRPr lang="es-CO" altLang="es-CL" sz="3200" b="1" dirty="0">
              <a:solidFill>
                <a:srgbClr val="FFC000"/>
              </a:solidFill>
            </a:endParaRPr>
          </a:p>
        </p:txBody>
      </p:sp>
      <p:sp>
        <p:nvSpPr>
          <p:cNvPr id="21509" name="10 CuadroTexto"/>
          <p:cNvSpPr txBox="1">
            <a:spLocks noChangeArrowheads="1"/>
          </p:cNvSpPr>
          <p:nvPr/>
        </p:nvSpPr>
        <p:spPr bwMode="auto">
          <a:xfrm>
            <a:off x="4283968" y="2930845"/>
            <a:ext cx="100250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4400" b="1" dirty="0">
                <a:latin typeface="Arial" panose="020B0604020202020204" pitchFamily="34" charset="0"/>
              </a:rPr>
              <a:t>90%</a:t>
            </a:r>
            <a:endParaRPr lang="es-CO" altLang="es-CO" sz="4400" b="1" dirty="0">
              <a:latin typeface="Arial" panose="020B0604020202020204" pitchFamily="34" charset="0"/>
            </a:endParaRPr>
          </a:p>
        </p:txBody>
      </p:sp>
      <p:sp>
        <p:nvSpPr>
          <p:cNvPr id="21510" name="11 CuadroTexto"/>
          <p:cNvSpPr txBox="1">
            <a:spLocks noChangeArrowheads="1"/>
          </p:cNvSpPr>
          <p:nvPr/>
        </p:nvSpPr>
        <p:spPr bwMode="auto">
          <a:xfrm>
            <a:off x="6660232" y="4725144"/>
            <a:ext cx="7024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2400" b="1" dirty="0">
                <a:latin typeface="Arial" panose="020B0604020202020204" pitchFamily="34" charset="0"/>
              </a:rPr>
              <a:t>20%</a:t>
            </a:r>
            <a:endParaRPr lang="es-CO" altLang="es-CO" sz="2400" b="1" dirty="0">
              <a:latin typeface="Arial" panose="020B0604020202020204" pitchFamily="34" charset="0"/>
            </a:endParaRPr>
          </a:p>
        </p:txBody>
      </p:sp>
      <p:sp>
        <p:nvSpPr>
          <p:cNvPr id="25606" name="1 CuadroTexto"/>
          <p:cNvSpPr txBox="1">
            <a:spLocks noChangeArrowheads="1"/>
          </p:cNvSpPr>
          <p:nvPr/>
        </p:nvSpPr>
        <p:spPr bwMode="auto">
          <a:xfrm>
            <a:off x="3866912" y="5773103"/>
            <a:ext cx="771525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2400" b="1" dirty="0">
                <a:solidFill>
                  <a:srgbClr val="FF0000"/>
                </a:solidFill>
                <a:latin typeface="+mn-lt"/>
              </a:rPr>
              <a:t>0°C</a:t>
            </a:r>
            <a:endParaRPr lang="es-CO" altLang="es-CO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07" name="7 CuadroTexto"/>
          <p:cNvSpPr txBox="1">
            <a:spLocks noChangeArrowheads="1"/>
          </p:cNvSpPr>
          <p:nvPr/>
        </p:nvSpPr>
        <p:spPr bwMode="auto">
          <a:xfrm>
            <a:off x="6026944" y="5775009"/>
            <a:ext cx="77152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2400" b="1" dirty="0">
                <a:solidFill>
                  <a:srgbClr val="FF0000"/>
                </a:solidFill>
                <a:latin typeface="+mn-lt"/>
              </a:rPr>
              <a:t>5°C</a:t>
            </a:r>
            <a:endParaRPr lang="es-CO" altLang="es-CO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36613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448388"/>
              </p:ext>
            </p:extLst>
          </p:nvPr>
        </p:nvGraphicFramePr>
        <p:xfrm>
          <a:off x="238282" y="498452"/>
          <a:ext cx="5021834" cy="610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SPW 10.0 Graph" r:id="rId3" imgW="5332680" imgH="4300200" progId="SigmaPlotGraphicObject.9">
                  <p:embed/>
                </p:oleObj>
              </mc:Choice>
              <mc:Fallback>
                <p:oleObj name="SPW 10.0 Graph" r:id="rId3" imgW="5332680" imgH="4300200" progId="SigmaPlotGraphicObject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282" y="498452"/>
                        <a:ext cx="5021834" cy="61082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ítulo 1"/>
          <p:cNvSpPr txBox="1">
            <a:spLocks/>
          </p:cNvSpPr>
          <p:nvPr/>
        </p:nvSpPr>
        <p:spPr>
          <a:xfrm>
            <a:off x="6029395" y="1831015"/>
            <a:ext cx="1959769" cy="461962"/>
          </a:xfrm>
          <a:prstGeom prst="rect">
            <a:avLst/>
          </a:prstGeom>
        </p:spPr>
        <p:txBody>
          <a:bodyPr anchor="b">
            <a:normAutofit fontScale="32500" lnSpcReduction="20000"/>
          </a:bodyPr>
          <a:lstStyle>
            <a:lvl1pPr algn="ctr" defTabSz="32399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2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CL" sz="6800" b="1" dirty="0">
                <a:solidFill>
                  <a:srgbClr val="FFFF00"/>
                </a:solidFill>
                <a:latin typeface="+mn-lt"/>
              </a:rPr>
              <a:t>ESCALA PULPA</a:t>
            </a:r>
          </a:p>
        </p:txBody>
      </p:sp>
      <p:sp>
        <p:nvSpPr>
          <p:cNvPr id="23558" name="1 CuadroTexto"/>
          <p:cNvSpPr txBox="1">
            <a:spLocks noChangeArrowheads="1"/>
          </p:cNvSpPr>
          <p:nvPr/>
        </p:nvSpPr>
        <p:spPr bwMode="auto">
          <a:xfrm>
            <a:off x="0" y="-27384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2800" b="1" dirty="0">
                <a:solidFill>
                  <a:srgbClr val="FFC000"/>
                </a:solidFill>
                <a:latin typeface="Arial" charset="0"/>
              </a:rPr>
              <a:t>ESTADO DE PULPA A COSECHA VS FRUTA </a:t>
            </a:r>
            <a:r>
              <a:rPr lang="es-CO" altLang="es-CO" sz="2800" b="1" dirty="0" smtClean="0">
                <a:solidFill>
                  <a:srgbClr val="FFC000"/>
                </a:solidFill>
                <a:latin typeface="Arial" charset="0"/>
              </a:rPr>
              <a:t>BLANDA    	EN POSTCOSECHA</a:t>
            </a:r>
            <a:endParaRPr lang="es-CO" altLang="es-CO" sz="2800" b="1" dirty="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9" name="Imagen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048" y="2583849"/>
            <a:ext cx="3422333" cy="1473200"/>
          </a:xfrm>
          <a:prstGeom prst="rect">
            <a:avLst/>
          </a:prstGeom>
        </p:spPr>
      </p:pic>
      <p:sp>
        <p:nvSpPr>
          <p:cNvPr id="10" name="Rectángulo redondeado 6"/>
          <p:cNvSpPr/>
          <p:nvPr/>
        </p:nvSpPr>
        <p:spPr>
          <a:xfrm>
            <a:off x="6872438" y="2464067"/>
            <a:ext cx="1826393" cy="17517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cxnSp>
        <p:nvCxnSpPr>
          <p:cNvPr id="4" name="Conector recto 3"/>
          <p:cNvCxnSpPr/>
          <p:nvPr/>
        </p:nvCxnSpPr>
        <p:spPr>
          <a:xfrm flipH="1" flipV="1">
            <a:off x="3667539" y="2994992"/>
            <a:ext cx="39757" cy="2796209"/>
          </a:xfrm>
          <a:prstGeom prst="line">
            <a:avLst/>
          </a:prstGeom>
          <a:ln w="508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/>
          <p:cNvCxnSpPr/>
          <p:nvPr/>
        </p:nvCxnSpPr>
        <p:spPr>
          <a:xfrm flipH="1">
            <a:off x="899410" y="2994991"/>
            <a:ext cx="2768130" cy="0"/>
          </a:xfrm>
          <a:prstGeom prst="line">
            <a:avLst/>
          </a:prstGeom>
          <a:ln w="508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2"/>
          <a:stretch>
            <a:fillRect/>
          </a:stretch>
        </p:blipFill>
        <p:spPr bwMode="auto">
          <a:xfrm>
            <a:off x="2034780" y="836712"/>
            <a:ext cx="4199333" cy="398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331640" y="5171708"/>
            <a:ext cx="67687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s-CL" sz="3200" b="1" dirty="0" smtClean="0">
                <a:solidFill>
                  <a:srgbClr val="FFFF00"/>
                </a:solidFill>
                <a:cs typeface="Arial" charset="0"/>
              </a:rPr>
              <a:t>Conclusión: Sobre 1,5% de pérdida de agua, hay alta correlación entre deshidratación </a:t>
            </a:r>
            <a:r>
              <a:rPr lang="es-CL" sz="3200" b="1" dirty="0">
                <a:solidFill>
                  <a:srgbClr val="FFFF00"/>
                </a:solidFill>
                <a:cs typeface="Arial" charset="0"/>
              </a:rPr>
              <a:t>y firmeza de la fruta</a:t>
            </a:r>
            <a:endParaRPr lang="es-CO" sz="3200" b="1" dirty="0">
              <a:solidFill>
                <a:srgbClr val="FFFF00"/>
              </a:solidFill>
              <a:cs typeface="Arial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 flipV="1">
            <a:off x="2867466" y="823915"/>
            <a:ext cx="0" cy="4117975"/>
          </a:xfrm>
          <a:prstGeom prst="line">
            <a:avLst/>
          </a:pr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CuadroTexto"/>
          <p:cNvSpPr txBox="1"/>
          <p:nvPr/>
        </p:nvSpPr>
        <p:spPr>
          <a:xfrm>
            <a:off x="323528" y="169476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FFC000"/>
                </a:solidFill>
              </a:rPr>
              <a:t>Relación deshidratación y firmeza: Paniagua et al., 2014</a:t>
            </a:r>
            <a:endParaRPr lang="es-CL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34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3600" dirty="0" smtClean="0">
                <a:solidFill>
                  <a:srgbClr val="FFC000"/>
                </a:solidFill>
              </a:rPr>
              <a:t>Variables de </a:t>
            </a:r>
            <a:r>
              <a:rPr lang="es-CL" sz="3600" dirty="0" err="1" smtClean="0">
                <a:solidFill>
                  <a:srgbClr val="FFC000"/>
                </a:solidFill>
              </a:rPr>
              <a:t>precosecha</a:t>
            </a:r>
            <a:r>
              <a:rPr lang="es-CL" sz="3600" dirty="0" smtClean="0">
                <a:solidFill>
                  <a:srgbClr val="FFC000"/>
                </a:solidFill>
              </a:rPr>
              <a:t> más relevantes en firmeza a cosecha. González et al., 2017 </a:t>
            </a:r>
            <a:endParaRPr lang="es-CL" sz="3600" dirty="0">
              <a:solidFill>
                <a:srgbClr val="FFC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487543" cy="526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2555776" y="3645024"/>
            <a:ext cx="1440160" cy="3240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5 Elipse"/>
          <p:cNvSpPr/>
          <p:nvPr/>
        </p:nvSpPr>
        <p:spPr>
          <a:xfrm>
            <a:off x="5364088" y="3284984"/>
            <a:ext cx="1440160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2714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3600" dirty="0" smtClean="0">
                <a:solidFill>
                  <a:srgbClr val="FFC000"/>
                </a:solidFill>
              </a:rPr>
              <a:t>Relación entre firmeza y otros atributos del fruto a cosecha. Defilippi, 2017</a:t>
            </a:r>
            <a:endParaRPr lang="es-CL" sz="3600" dirty="0">
              <a:solidFill>
                <a:srgbClr val="FFC000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0368"/>
            <a:ext cx="8670212" cy="464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6156176" y="2564904"/>
            <a:ext cx="1728192" cy="2016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016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790946"/>
              </p:ext>
            </p:extLst>
          </p:nvPr>
        </p:nvGraphicFramePr>
        <p:xfrm>
          <a:off x="35496" y="492692"/>
          <a:ext cx="5791751" cy="6406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SPW 10.0 Graph" r:id="rId3" imgW="5750640" imgH="4770360" progId="SigmaPlotGraphicObject.9">
                  <p:embed/>
                </p:oleObj>
              </mc:Choice>
              <mc:Fallback>
                <p:oleObj name="SPW 10.0 Graph" r:id="rId3" imgW="5750640" imgH="4770360" progId="SigmaPlotGraphicObject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492692"/>
                        <a:ext cx="5791751" cy="64068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68144" y="381654"/>
            <a:ext cx="3312368" cy="1895218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800" b="1" dirty="0">
                <a:solidFill>
                  <a:srgbClr val="FFC000"/>
                </a:solidFill>
                <a:latin typeface="+mn-lt"/>
              </a:rPr>
              <a:t>HONGOS DE </a:t>
            </a:r>
            <a:r>
              <a:rPr lang="es-CL" sz="3800" b="1" dirty="0" smtClean="0">
                <a:solidFill>
                  <a:srgbClr val="FFC000"/>
                </a:solidFill>
                <a:latin typeface="+mn-lt"/>
              </a:rPr>
              <a:t>POSTCOSECHA:</a:t>
            </a:r>
            <a:br>
              <a:rPr lang="es-CL" sz="3800" b="1" dirty="0" smtClean="0">
                <a:solidFill>
                  <a:srgbClr val="FFC000"/>
                </a:solidFill>
                <a:latin typeface="+mn-lt"/>
              </a:rPr>
            </a:br>
            <a:r>
              <a:rPr lang="es-CL" sz="3800" b="1" dirty="0" smtClean="0">
                <a:solidFill>
                  <a:srgbClr val="FFC000"/>
                </a:solidFill>
                <a:latin typeface="+mn-lt"/>
              </a:rPr>
              <a:t>Rivera et al., 2014</a:t>
            </a:r>
            <a:endParaRPr lang="es-CL" sz="38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228184" y="2670011"/>
            <a:ext cx="291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C000"/>
                </a:solidFill>
                <a:cs typeface="Arial" pitchFamily="34" charset="0"/>
              </a:rPr>
              <a:t>Evaluación</a:t>
            </a:r>
            <a:r>
              <a:rPr lang="en-US" sz="2400" b="1" dirty="0" smtClean="0">
                <a:solidFill>
                  <a:srgbClr val="FFC000"/>
                </a:solidFill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cs typeface="Arial" pitchFamily="34" charset="0"/>
              </a:rPr>
              <a:t>después</a:t>
            </a:r>
            <a:r>
              <a:rPr lang="en-US" sz="2400" b="1" dirty="0" smtClean="0">
                <a:solidFill>
                  <a:srgbClr val="FFC000"/>
                </a:solidFill>
                <a:cs typeface="Arial" pitchFamily="34" charset="0"/>
              </a:rPr>
              <a:t> de 15 </a:t>
            </a:r>
            <a:r>
              <a:rPr lang="en-US" sz="2400" b="1" dirty="0">
                <a:solidFill>
                  <a:srgbClr val="FFC000"/>
                </a:solidFill>
                <a:cs typeface="Arial" pitchFamily="34" charset="0"/>
              </a:rPr>
              <a:t>d. a 0 °C + 6 d. a 20 °</a:t>
            </a:r>
            <a:r>
              <a:rPr lang="en-US" sz="2400" b="1" dirty="0" smtClean="0">
                <a:solidFill>
                  <a:srgbClr val="FFC000"/>
                </a:solidFill>
                <a:cs typeface="Arial" pitchFamily="34" charset="0"/>
              </a:rPr>
              <a:t>C; 100 </a:t>
            </a:r>
            <a:r>
              <a:rPr lang="en-US" sz="2400" b="1" dirty="0">
                <a:solidFill>
                  <a:srgbClr val="FFC000"/>
                </a:solidFill>
                <a:cs typeface="Arial" pitchFamily="34" charset="0"/>
              </a:rPr>
              <a:t>% HR</a:t>
            </a:r>
            <a:r>
              <a:rPr lang="en-US" sz="24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CL" sz="24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505" y="1206809"/>
            <a:ext cx="1851492" cy="99910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228185" y="4892967"/>
            <a:ext cx="2664296" cy="120032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</a:rPr>
              <a:t>Productores</a:t>
            </a:r>
            <a:r>
              <a:rPr lang="es-CL" sz="2400" dirty="0">
                <a:solidFill>
                  <a:schemeClr val="bg1"/>
                </a:solidFill>
              </a:rPr>
              <a:t> </a:t>
            </a:r>
            <a:r>
              <a:rPr lang="es-CL" sz="2400" dirty="0" smtClean="0">
                <a:solidFill>
                  <a:schemeClr val="bg1"/>
                </a:solidFill>
              </a:rPr>
              <a:t>del sur de Chile: </a:t>
            </a:r>
            <a:r>
              <a:rPr lang="es-CL" sz="2400" b="1" dirty="0" smtClean="0">
                <a:solidFill>
                  <a:schemeClr val="bg1"/>
                </a:solidFill>
              </a:rPr>
              <a:t> </a:t>
            </a:r>
            <a:r>
              <a:rPr lang="es-CL" sz="2400" dirty="0" smtClean="0">
                <a:solidFill>
                  <a:schemeClr val="bg1"/>
                </a:solidFill>
              </a:rPr>
              <a:t>Temuco </a:t>
            </a:r>
            <a:r>
              <a:rPr lang="es-CL" sz="2400" dirty="0">
                <a:solidFill>
                  <a:schemeClr val="bg1"/>
                </a:solidFill>
              </a:rPr>
              <a:t>y </a:t>
            </a:r>
            <a:r>
              <a:rPr lang="es-CL" sz="2400" dirty="0" smtClean="0">
                <a:solidFill>
                  <a:schemeClr val="bg1"/>
                </a:solidFill>
              </a:rPr>
              <a:t>Osorno</a:t>
            </a:r>
            <a:endParaRPr lang="es-C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686800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sz="2400" b="1" dirty="0" smtClean="0">
                <a:solidFill>
                  <a:srgbClr val="FFC000"/>
                </a:solidFill>
              </a:rPr>
              <a:t>Interacción entre factores ambientales, el manejo y las plantas para generar el rendimiento en arándanos. Retamales, 2000</a:t>
            </a:r>
            <a:endParaRPr lang="es-ES" sz="2400" b="1" dirty="0" smtClean="0">
              <a:solidFill>
                <a:srgbClr val="FFC000"/>
              </a:solidFill>
            </a:endParaRPr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1834976" y="1308100"/>
            <a:ext cx="1512888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Nutrientes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493071" y="1308100"/>
            <a:ext cx="1150937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Luz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787900" y="1308100"/>
            <a:ext cx="1079500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Agua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227763" y="1268413"/>
            <a:ext cx="2592709" cy="646331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Factores bióticos: insectos, hongos, etc.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4427538" y="2492375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Ambiente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>
            <a:off x="5148263" y="1773238"/>
            <a:ext cx="0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1" name="Line 9"/>
          <p:cNvSpPr>
            <a:spLocks noChangeShapeType="1"/>
          </p:cNvSpPr>
          <p:nvPr/>
        </p:nvSpPr>
        <p:spPr bwMode="auto">
          <a:xfrm flipH="1">
            <a:off x="5364088" y="1916832"/>
            <a:ext cx="934641" cy="49476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3132138" y="3357563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Crecimiento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3" name="Line 11"/>
          <p:cNvSpPr>
            <a:spLocks noChangeShapeType="1"/>
          </p:cNvSpPr>
          <p:nvPr/>
        </p:nvSpPr>
        <p:spPr bwMode="auto">
          <a:xfrm>
            <a:off x="2700375" y="2996951"/>
            <a:ext cx="1008025" cy="36061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4" name="Line 12"/>
          <p:cNvSpPr>
            <a:spLocks noChangeShapeType="1"/>
          </p:cNvSpPr>
          <p:nvPr/>
        </p:nvSpPr>
        <p:spPr bwMode="auto">
          <a:xfrm>
            <a:off x="4284663" y="1700213"/>
            <a:ext cx="574675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5" name="Line 13"/>
          <p:cNvSpPr>
            <a:spLocks noChangeShapeType="1"/>
          </p:cNvSpPr>
          <p:nvPr/>
        </p:nvSpPr>
        <p:spPr bwMode="auto">
          <a:xfrm rot="10800000" flipH="1" flipV="1">
            <a:off x="2916238" y="1700213"/>
            <a:ext cx="1657350" cy="793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4355976" y="4581525"/>
            <a:ext cx="2305050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Reproductivo: </a:t>
            </a: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Fruta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1187599" y="4581525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Vegetativo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8" name="Text Box 16"/>
          <p:cNvSpPr txBox="1">
            <a:spLocks noChangeArrowheads="1"/>
          </p:cNvSpPr>
          <p:nvPr/>
        </p:nvSpPr>
        <p:spPr bwMode="auto">
          <a:xfrm>
            <a:off x="2771775" y="6092825"/>
            <a:ext cx="2449513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Rendimiento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9" name="Freeform 17"/>
          <p:cNvSpPr>
            <a:spLocks/>
          </p:cNvSpPr>
          <p:nvPr/>
        </p:nvSpPr>
        <p:spPr bwMode="auto">
          <a:xfrm>
            <a:off x="2051050" y="3933825"/>
            <a:ext cx="3852863" cy="595313"/>
          </a:xfrm>
          <a:custGeom>
            <a:avLst/>
            <a:gdLst>
              <a:gd name="T0" fmla="*/ 0 w 2427"/>
              <a:gd name="T1" fmla="*/ 2147483647 h 375"/>
              <a:gd name="T2" fmla="*/ 2147483647 w 2427"/>
              <a:gd name="T3" fmla="*/ 2147483647 h 375"/>
              <a:gd name="T4" fmla="*/ 2147483647 w 2427"/>
              <a:gd name="T5" fmla="*/ 2147483647 h 375"/>
              <a:gd name="T6" fmla="*/ 2147483647 w 2427"/>
              <a:gd name="T7" fmla="*/ 2147483647 h 375"/>
              <a:gd name="T8" fmla="*/ 2147483647 w 2427"/>
              <a:gd name="T9" fmla="*/ 2147483647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27"/>
              <a:gd name="T16" fmla="*/ 0 h 375"/>
              <a:gd name="T17" fmla="*/ 2427 w 2427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27" h="375">
                <a:moveTo>
                  <a:pt x="0" y="375"/>
                </a:moveTo>
                <a:cubicBezTo>
                  <a:pt x="68" y="322"/>
                  <a:pt x="205" y="118"/>
                  <a:pt x="411" y="59"/>
                </a:cubicBezTo>
                <a:cubicBezTo>
                  <a:pt x="617" y="0"/>
                  <a:pt x="971" y="19"/>
                  <a:pt x="1234" y="19"/>
                </a:cubicBezTo>
                <a:cubicBezTo>
                  <a:pt x="1497" y="19"/>
                  <a:pt x="1789" y="0"/>
                  <a:pt x="1988" y="59"/>
                </a:cubicBezTo>
                <a:cubicBezTo>
                  <a:pt x="2187" y="118"/>
                  <a:pt x="2336" y="309"/>
                  <a:pt x="2427" y="375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0" name="Freeform 18"/>
          <p:cNvSpPr>
            <a:spLocks/>
          </p:cNvSpPr>
          <p:nvPr/>
        </p:nvSpPr>
        <p:spPr bwMode="auto">
          <a:xfrm flipH="1" flipV="1">
            <a:off x="2051050" y="5013325"/>
            <a:ext cx="3852863" cy="595313"/>
          </a:xfrm>
          <a:custGeom>
            <a:avLst/>
            <a:gdLst>
              <a:gd name="T0" fmla="*/ 0 w 2427"/>
              <a:gd name="T1" fmla="*/ 2147483647 h 375"/>
              <a:gd name="T2" fmla="*/ 2147483647 w 2427"/>
              <a:gd name="T3" fmla="*/ 2147483647 h 375"/>
              <a:gd name="T4" fmla="*/ 2147483647 w 2427"/>
              <a:gd name="T5" fmla="*/ 2147483647 h 375"/>
              <a:gd name="T6" fmla="*/ 2147483647 w 2427"/>
              <a:gd name="T7" fmla="*/ 2147483647 h 375"/>
              <a:gd name="T8" fmla="*/ 2147483647 w 2427"/>
              <a:gd name="T9" fmla="*/ 2147483647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27"/>
              <a:gd name="T16" fmla="*/ 0 h 375"/>
              <a:gd name="T17" fmla="*/ 2427 w 2427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27" h="375">
                <a:moveTo>
                  <a:pt x="0" y="375"/>
                </a:moveTo>
                <a:cubicBezTo>
                  <a:pt x="68" y="322"/>
                  <a:pt x="205" y="118"/>
                  <a:pt x="411" y="59"/>
                </a:cubicBezTo>
                <a:cubicBezTo>
                  <a:pt x="617" y="0"/>
                  <a:pt x="971" y="19"/>
                  <a:pt x="1234" y="19"/>
                </a:cubicBezTo>
                <a:cubicBezTo>
                  <a:pt x="1497" y="19"/>
                  <a:pt x="1789" y="0"/>
                  <a:pt x="1988" y="59"/>
                </a:cubicBezTo>
                <a:cubicBezTo>
                  <a:pt x="2187" y="118"/>
                  <a:pt x="2336" y="309"/>
                  <a:pt x="2427" y="375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1" name="AutoShape 19"/>
          <p:cNvSpPr>
            <a:spLocks noChangeArrowheads="1"/>
          </p:cNvSpPr>
          <p:nvPr/>
        </p:nvSpPr>
        <p:spPr bwMode="auto">
          <a:xfrm rot="5400000">
            <a:off x="3815655" y="5553076"/>
            <a:ext cx="504825" cy="431800"/>
          </a:xfrm>
          <a:prstGeom prst="rightArrow">
            <a:avLst>
              <a:gd name="adj1" fmla="val 0"/>
              <a:gd name="adj2" fmla="val 89405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/>
          </a:p>
        </p:txBody>
      </p:sp>
      <p:sp>
        <p:nvSpPr>
          <p:cNvPr id="110612" name="Text Box 20"/>
          <p:cNvSpPr txBox="1">
            <a:spLocks noChangeArrowheads="1"/>
          </p:cNvSpPr>
          <p:nvPr/>
        </p:nvSpPr>
        <p:spPr bwMode="auto">
          <a:xfrm>
            <a:off x="2123728" y="2483604"/>
            <a:ext cx="1223962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Arándano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13" name="Line 21"/>
          <p:cNvSpPr>
            <a:spLocks noChangeShapeType="1"/>
          </p:cNvSpPr>
          <p:nvPr/>
        </p:nvSpPr>
        <p:spPr bwMode="auto">
          <a:xfrm rot="10800000" flipV="1">
            <a:off x="3419475" y="2781300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4" name="Line 22"/>
          <p:cNvSpPr>
            <a:spLocks noChangeShapeType="1"/>
          </p:cNvSpPr>
          <p:nvPr/>
        </p:nvSpPr>
        <p:spPr bwMode="auto">
          <a:xfrm flipV="1">
            <a:off x="3419475" y="2565400"/>
            <a:ext cx="10080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rot="10800000" flipH="1" flipV="1">
            <a:off x="971600" y="1772816"/>
            <a:ext cx="3457550" cy="72174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07504" y="1124744"/>
            <a:ext cx="1512888" cy="646331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Aire</a:t>
            </a: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suelo: </a:t>
            </a:r>
            <a:r>
              <a:rPr lang="es-CL" altLang="es-CL" sz="1800" dirty="0" err="1" smtClean="0">
                <a:solidFill>
                  <a:schemeClr val="bg1"/>
                </a:solidFill>
                <a:latin typeface="Arial" charset="0"/>
              </a:rPr>
              <a:t>T°</a:t>
            </a: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, HR, etc.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 rot="10800000">
            <a:off x="6876257" y="1772816"/>
            <a:ext cx="720082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L" sz="30000" dirty="0" smtClean="0">
                <a:solidFill>
                  <a:srgbClr val="FFFF00"/>
                </a:solidFill>
                <a:latin typeface="Calibri"/>
              </a:rPr>
              <a:t>{</a:t>
            </a:r>
            <a:endParaRPr lang="es-CL" sz="30000" dirty="0">
              <a:solidFill>
                <a:srgbClr val="FFFF00"/>
              </a:solidFill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7452320" y="3687415"/>
            <a:ext cx="1656184" cy="46166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2400" dirty="0" smtClean="0">
                <a:solidFill>
                  <a:schemeClr val="bg1"/>
                </a:solidFill>
                <a:latin typeface="Arial" charset="0"/>
              </a:rPr>
              <a:t>MANEJO</a:t>
            </a:r>
            <a:endParaRPr lang="es-ES" altLang="es-CL" sz="24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66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259518"/>
              </p:ext>
            </p:extLst>
          </p:nvPr>
        </p:nvGraphicFramePr>
        <p:xfrm>
          <a:off x="35496" y="1001342"/>
          <a:ext cx="7091024" cy="4011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SPW 10.0 Graph" r:id="rId3" imgW="6670440" imgH="2830680" progId="SigmaPlotGraphicObject.9">
                  <p:embed/>
                </p:oleObj>
              </mc:Choice>
              <mc:Fallback>
                <p:oleObj name="SPW 10.0 Graph" r:id="rId3" imgW="6670440" imgH="28306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96" y="1001342"/>
                        <a:ext cx="7091024" cy="4011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/>
          <p:cNvSpPr txBox="1">
            <a:spLocks/>
          </p:cNvSpPr>
          <p:nvPr/>
        </p:nvSpPr>
        <p:spPr>
          <a:xfrm>
            <a:off x="0" y="134345"/>
            <a:ext cx="9144000" cy="7023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sz="3200" b="1" dirty="0">
                <a:solidFill>
                  <a:srgbClr val="FFC000"/>
                </a:solidFill>
                <a:latin typeface="+mn-lt"/>
              </a:rPr>
              <a:t>¿CÚALES SON LOS ESTADIOS MÁS SUSCEPTIBLES A </a:t>
            </a:r>
            <a:r>
              <a:rPr lang="es-CL" sz="3200" b="1" i="1" dirty="0">
                <a:solidFill>
                  <a:srgbClr val="FFC000"/>
                </a:solidFill>
                <a:latin typeface="+mn-lt"/>
              </a:rPr>
              <a:t>BOTRYTIS CINEREA</a:t>
            </a:r>
            <a:r>
              <a:rPr lang="es-CL" sz="3200" b="1" i="1" dirty="0" smtClean="0">
                <a:solidFill>
                  <a:srgbClr val="FFC000"/>
                </a:solidFill>
                <a:latin typeface="+mn-lt"/>
              </a:rPr>
              <a:t>? Rivera et al., 2013</a:t>
            </a:r>
            <a:endParaRPr lang="es-CL" sz="3200" b="1" i="1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0" y="4865618"/>
            <a:ext cx="6063110" cy="1875750"/>
          </a:xfrm>
          <a:prstGeom prst="rect">
            <a:avLst/>
          </a:prstGeom>
        </p:spPr>
      </p:pic>
      <p:sp>
        <p:nvSpPr>
          <p:cNvPr id="9" name="5 CuadroTexto"/>
          <p:cNvSpPr txBox="1"/>
          <p:nvPr/>
        </p:nvSpPr>
        <p:spPr>
          <a:xfrm>
            <a:off x="7190353" y="3328676"/>
            <a:ext cx="2317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cs typeface="Arial" pitchFamily="34" charset="0"/>
              </a:rPr>
              <a:t>Incubación</a:t>
            </a:r>
            <a:endParaRPr lang="en-US" sz="2400" b="1" dirty="0">
              <a:solidFill>
                <a:srgbClr val="FFFF00"/>
              </a:solidFill>
              <a:cs typeface="Arial" pitchFamily="34" charset="0"/>
            </a:endParaRPr>
          </a:p>
          <a:p>
            <a:r>
              <a:rPr lang="en-US" sz="2400" b="1" dirty="0">
                <a:solidFill>
                  <a:srgbClr val="FFFF00"/>
                </a:solidFill>
                <a:cs typeface="Arial" pitchFamily="34" charset="0"/>
              </a:rPr>
              <a:t>6 </a:t>
            </a:r>
            <a:r>
              <a:rPr lang="en-US" sz="2400" b="1" dirty="0" err="1">
                <a:solidFill>
                  <a:srgbClr val="FFFF00"/>
                </a:solidFill>
                <a:cs typeface="Arial" pitchFamily="34" charset="0"/>
              </a:rPr>
              <a:t>días</a:t>
            </a:r>
            <a:r>
              <a:rPr lang="en-US" sz="2400" b="1" dirty="0">
                <a:solidFill>
                  <a:srgbClr val="FFFF00"/>
                </a:solidFill>
                <a:cs typeface="Arial" pitchFamily="34" charset="0"/>
              </a:rPr>
              <a:t> a 20 °C</a:t>
            </a:r>
          </a:p>
          <a:p>
            <a:r>
              <a:rPr lang="en-US" sz="2400" b="1" dirty="0">
                <a:solidFill>
                  <a:srgbClr val="FFFF00"/>
                </a:solidFill>
                <a:cs typeface="Arial" pitchFamily="34" charset="0"/>
              </a:rPr>
              <a:t>100 % HR</a:t>
            </a:r>
            <a:endParaRPr lang="es-CL" sz="24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098466" y="1169009"/>
            <a:ext cx="21540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FFFF00"/>
                </a:solidFill>
              </a:rPr>
              <a:t>Inoculación </a:t>
            </a:r>
            <a:endParaRPr lang="es-CL" sz="2400" dirty="0">
              <a:solidFill>
                <a:srgbClr val="FFFF00"/>
              </a:solidFill>
            </a:endParaRPr>
          </a:p>
          <a:p>
            <a:r>
              <a:rPr lang="es-CL" sz="2400" dirty="0">
                <a:solidFill>
                  <a:srgbClr val="FFFF00"/>
                </a:solidFill>
              </a:rPr>
              <a:t>B. </a:t>
            </a:r>
            <a:r>
              <a:rPr lang="es-CL" sz="2400" dirty="0" err="1" smtClean="0">
                <a:solidFill>
                  <a:srgbClr val="FFFF00"/>
                </a:solidFill>
              </a:rPr>
              <a:t>cinerea</a:t>
            </a:r>
            <a:r>
              <a:rPr lang="es-CL" sz="2400" dirty="0" smtClean="0">
                <a:solidFill>
                  <a:srgbClr val="FFFF00"/>
                </a:solidFill>
              </a:rPr>
              <a:t>: 500 </a:t>
            </a:r>
            <a:r>
              <a:rPr lang="es-CL" sz="2400" dirty="0" err="1">
                <a:solidFill>
                  <a:srgbClr val="FFFF00"/>
                </a:solidFill>
              </a:rPr>
              <a:t>conidias</a:t>
            </a:r>
            <a:r>
              <a:rPr lang="es-CL" sz="2400" dirty="0">
                <a:solidFill>
                  <a:srgbClr val="FFFF00"/>
                </a:solidFill>
              </a:rPr>
              <a:t>/flor o fruto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60095"/>
            <a:ext cx="1916489" cy="948825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663012" y="1169009"/>
            <a:ext cx="1281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800" b="1" dirty="0" err="1">
                <a:solidFill>
                  <a:srgbClr val="7030A0"/>
                </a:solidFill>
              </a:rPr>
              <a:t>Brigitta</a:t>
            </a:r>
            <a:endParaRPr lang="es-CL" sz="2800" b="1" dirty="0">
              <a:solidFill>
                <a:srgbClr val="7030A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213968" y="1131135"/>
            <a:ext cx="947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800" b="1" dirty="0" err="1">
                <a:solidFill>
                  <a:srgbClr val="7030A0"/>
                </a:solidFill>
              </a:rPr>
              <a:t>Duke</a:t>
            </a:r>
            <a:endParaRPr lang="es-CL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8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Manejo y su efecto sobre la calidad de la fruta en postcosecha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Microclima alrededor de las plantas: túneles, mallas sombreadoras, cortinas cortavientos, </a:t>
            </a:r>
            <a:r>
              <a:rPr lang="es-CL" dirty="0" err="1" smtClean="0">
                <a:solidFill>
                  <a:schemeClr val="bg1"/>
                </a:solidFill>
              </a:rPr>
              <a:t>mulch</a:t>
            </a:r>
            <a:r>
              <a:rPr lang="es-CL" dirty="0" smtClean="0">
                <a:solidFill>
                  <a:schemeClr val="bg1"/>
                </a:solidFill>
              </a:rPr>
              <a:t>, etc.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Polinización</a:t>
            </a:r>
          </a:p>
          <a:p>
            <a:pPr marL="0" indent="0">
              <a:buNone/>
            </a:pPr>
            <a:endParaRPr lang="es-CL" sz="12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rgbClr val="FFFF00"/>
                </a:solidFill>
              </a:rPr>
              <a:t>Riego</a:t>
            </a:r>
          </a:p>
          <a:p>
            <a:pPr marL="0" indent="0">
              <a:buNone/>
            </a:pPr>
            <a:endParaRPr lang="es-CL" sz="12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rgbClr val="FFFF00"/>
                </a:solidFill>
              </a:rPr>
              <a:t>Poda, arquitectura de la planta</a:t>
            </a:r>
          </a:p>
          <a:p>
            <a:pPr marL="0" indent="0">
              <a:buNone/>
            </a:pPr>
            <a:endParaRPr lang="es-CL" sz="12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rgbClr val="FFFF00"/>
                </a:solidFill>
              </a:rPr>
              <a:t>Aplicación nutrientes</a:t>
            </a:r>
            <a:r>
              <a:rPr lang="es-CL" dirty="0" smtClean="0">
                <a:solidFill>
                  <a:srgbClr val="FFC000"/>
                </a:solidFill>
              </a:rPr>
              <a:t>: </a:t>
            </a:r>
            <a:r>
              <a:rPr lang="es-CL" dirty="0">
                <a:solidFill>
                  <a:schemeClr val="bg1"/>
                </a:solidFill>
              </a:rPr>
              <a:t>N y</a:t>
            </a:r>
            <a:r>
              <a:rPr lang="es-CL" dirty="0" smtClean="0">
                <a:solidFill>
                  <a:schemeClr val="bg1"/>
                </a:solidFill>
              </a:rPr>
              <a:t> </a:t>
            </a:r>
            <a:r>
              <a:rPr lang="es-CL" dirty="0" smtClean="0">
                <a:solidFill>
                  <a:srgbClr val="FFFF00"/>
                </a:solidFill>
              </a:rPr>
              <a:t>Ca</a:t>
            </a:r>
          </a:p>
          <a:p>
            <a:pPr marL="0" indent="0">
              <a:buNone/>
            </a:pPr>
            <a:endParaRPr lang="es-CL" sz="13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rgbClr val="FFFF00"/>
                </a:solidFill>
              </a:rPr>
              <a:t>Reguladores de crecimiento: CPPU</a:t>
            </a:r>
            <a:endParaRPr lang="es-C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15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Polinización cruzada: Efectos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La estructura de la flor está preparada para polinización cruzada</a:t>
            </a:r>
          </a:p>
          <a:p>
            <a:pPr>
              <a:defRPr/>
            </a:pPr>
            <a:endParaRPr lang="es-ES" sz="22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Cuaja</a:t>
            </a:r>
            <a:r>
              <a:rPr lang="es-ES" dirty="0">
                <a:solidFill>
                  <a:schemeClr val="bg1"/>
                </a:solidFill>
              </a:rPr>
              <a:t>: </a:t>
            </a:r>
            <a:r>
              <a:rPr lang="es-ES" dirty="0" smtClean="0">
                <a:solidFill>
                  <a:schemeClr val="bg1"/>
                </a:solidFill>
              </a:rPr>
              <a:t>a &gt; % de </a:t>
            </a:r>
            <a:r>
              <a:rPr lang="es-ES" dirty="0">
                <a:solidFill>
                  <a:schemeClr val="bg1"/>
                </a:solidFill>
              </a:rPr>
              <a:t>flores que llegan a </a:t>
            </a:r>
            <a:r>
              <a:rPr lang="es-ES" dirty="0" smtClean="0">
                <a:solidFill>
                  <a:schemeClr val="bg1"/>
                </a:solidFill>
              </a:rPr>
              <a:t>frutos, &gt; es el rendimiento </a:t>
            </a:r>
            <a:endParaRPr lang="es-ES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endParaRPr lang="es-ES" sz="12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>
                <a:solidFill>
                  <a:schemeClr val="bg1"/>
                </a:solidFill>
              </a:rPr>
              <a:t>Peso de frutos: criterio de calidad y </a:t>
            </a:r>
            <a:r>
              <a:rPr lang="es-ES" dirty="0" smtClean="0">
                <a:solidFill>
                  <a:schemeClr val="bg1"/>
                </a:solidFill>
              </a:rPr>
              <a:t>afecta el costo de cosecha</a:t>
            </a:r>
            <a:endParaRPr lang="es-ES" dirty="0">
              <a:solidFill>
                <a:schemeClr val="bg1"/>
              </a:solidFill>
            </a:endParaRPr>
          </a:p>
          <a:p>
            <a:pPr>
              <a:defRPr/>
            </a:pPr>
            <a:endParaRPr lang="es-ES" sz="1200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endParaRPr lang="es-ES" sz="12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>
                <a:solidFill>
                  <a:schemeClr val="bg1"/>
                </a:solidFill>
              </a:rPr>
              <a:t>Mayor rentabilidad del </a:t>
            </a:r>
            <a:r>
              <a:rPr lang="es-ES" dirty="0" smtClean="0">
                <a:solidFill>
                  <a:schemeClr val="bg1"/>
                </a:solidFill>
              </a:rPr>
              <a:t>huerto: dado por menor costo de manejo y mayor rendimiento </a:t>
            </a:r>
            <a:endParaRPr lang="es-ES" dirty="0">
              <a:solidFill>
                <a:schemeClr val="bg1"/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93713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ES_tradnl" sz="2400" b="1" dirty="0" smtClean="0">
                <a:solidFill>
                  <a:srgbClr val="FFC000"/>
                </a:solidFill>
                <a:ea typeface="ＭＳ Ｐゴシック" pitchFamily="1" charset="-128"/>
              </a:rPr>
              <a:t>Disminución de </a:t>
            </a:r>
            <a:r>
              <a:rPr lang="es-ES_tradnl" sz="2400" b="1" dirty="0" smtClean="0">
                <a:solidFill>
                  <a:srgbClr val="FFFF00"/>
                </a:solidFill>
                <a:ea typeface="ＭＳ Ｐゴシック" pitchFamily="1" charset="-128"/>
              </a:rPr>
              <a:t>Cuaja</a:t>
            </a:r>
            <a:r>
              <a:rPr lang="es-ES_tradnl" sz="2400" b="1" dirty="0" smtClean="0">
                <a:solidFill>
                  <a:schemeClr val="hlink"/>
                </a:solidFill>
                <a:ea typeface="ＭＳ Ｐゴシック" pitchFamily="1" charset="-128"/>
              </a:rPr>
              <a:t> </a:t>
            </a:r>
            <a:r>
              <a:rPr lang="es-ES_tradnl" sz="2400" b="1" dirty="0" smtClean="0">
                <a:solidFill>
                  <a:srgbClr val="FFC000"/>
                </a:solidFill>
                <a:ea typeface="ＭＳ Ｐゴシック" pitchFamily="1" charset="-128"/>
              </a:rPr>
              <a:t>en diversas variedades por efecto de autopolinización respecto a polinización cruzada  (Hancock et al., 2006) </a:t>
            </a:r>
          </a:p>
        </p:txBody>
      </p:sp>
      <p:graphicFrame>
        <p:nvGraphicFramePr>
          <p:cNvPr id="11" name="2 Gráfico"/>
          <p:cNvGraphicFramePr/>
          <p:nvPr/>
        </p:nvGraphicFramePr>
        <p:xfrm>
          <a:off x="533400" y="1600201"/>
          <a:ext cx="8153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3 Elipse"/>
          <p:cNvSpPr/>
          <p:nvPr/>
        </p:nvSpPr>
        <p:spPr>
          <a:xfrm>
            <a:off x="1331913" y="1412875"/>
            <a:ext cx="6840537" cy="10080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-243408"/>
            <a:ext cx="8910637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3700" dirty="0" smtClean="0">
                <a:solidFill>
                  <a:srgbClr val="FFC000"/>
                </a:solidFill>
              </a:rPr>
              <a:t>Efecto de tipo de polinización en peso de fruto en diversos cv. AA sur. </a:t>
            </a:r>
            <a:r>
              <a:rPr lang="es-ES" sz="3700" dirty="0" err="1" smtClean="0">
                <a:solidFill>
                  <a:srgbClr val="FFC000"/>
                </a:solidFill>
              </a:rPr>
              <a:t>Taber</a:t>
            </a:r>
            <a:r>
              <a:rPr lang="es-ES" sz="3700" dirty="0" smtClean="0">
                <a:solidFill>
                  <a:srgbClr val="FFC000"/>
                </a:solidFill>
              </a:rPr>
              <a:t> y </a:t>
            </a:r>
            <a:r>
              <a:rPr lang="es-ES" sz="3700" dirty="0" err="1" smtClean="0">
                <a:solidFill>
                  <a:srgbClr val="FFC000"/>
                </a:solidFill>
              </a:rPr>
              <a:t>Olmstead</a:t>
            </a:r>
            <a:r>
              <a:rPr lang="es-ES" sz="3700" dirty="0" smtClean="0">
                <a:solidFill>
                  <a:srgbClr val="FFC000"/>
                </a:solidFill>
              </a:rPr>
              <a:t>, 2016</a:t>
            </a:r>
            <a:endParaRPr lang="es-ES" sz="3700" dirty="0">
              <a:solidFill>
                <a:srgbClr val="FFC000"/>
              </a:solidFill>
            </a:endParaRPr>
          </a:p>
        </p:txBody>
      </p:sp>
      <p:pic>
        <p:nvPicPr>
          <p:cNvPr id="552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888" y="904035"/>
            <a:ext cx="5688632" cy="5953966"/>
          </a:xfrm>
        </p:spPr>
      </p:pic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31775" y="2497138"/>
          <a:ext cx="3260724" cy="3919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148"/>
                <a:gridCol w="1008278"/>
                <a:gridCol w="1080298"/>
              </a:tblGrid>
              <a:tr h="425954"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Item</a:t>
                      </a:r>
                      <a:endParaRPr lang="es-ES" sz="1800" dirty="0"/>
                    </a:p>
                  </a:txBody>
                  <a:tcPr marL="68591" marR="68591" marT="45709" marB="457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dirty="0" smtClean="0"/>
                        <a:t>2012</a:t>
                      </a:r>
                      <a:endParaRPr lang="es-ES" sz="2000" dirty="0"/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dirty="0" smtClean="0"/>
                        <a:t>2013</a:t>
                      </a:r>
                      <a:endParaRPr lang="es-ES" sz="2000" dirty="0"/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</a:tr>
              <a:tr h="735208">
                <a:tc>
                  <a:txBody>
                    <a:bodyPr/>
                    <a:lstStyle/>
                    <a:p>
                      <a:r>
                        <a:rPr lang="es-ES" sz="1800" b="0" dirty="0" smtClean="0">
                          <a:solidFill>
                            <a:srgbClr val="FFFF00"/>
                          </a:solidFill>
                        </a:rPr>
                        <a:t>Cruzada</a:t>
                      </a:r>
                      <a:endParaRPr lang="es-ES" sz="1800" b="0" dirty="0">
                        <a:solidFill>
                          <a:srgbClr val="FFFF00"/>
                        </a:solidFill>
                      </a:endParaRPr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1,75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1,62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</a:tr>
              <a:tr h="670686">
                <a:tc>
                  <a:txBody>
                    <a:bodyPr/>
                    <a:lstStyle/>
                    <a:p>
                      <a:r>
                        <a:rPr lang="es-ES" sz="1800" b="0" dirty="0" err="1" smtClean="0">
                          <a:solidFill>
                            <a:srgbClr val="FFFF00"/>
                          </a:solidFill>
                        </a:rPr>
                        <a:t>Autopolen</a:t>
                      </a:r>
                      <a:endParaRPr lang="es-ES" sz="1800" b="0" dirty="0">
                        <a:solidFill>
                          <a:srgbClr val="FFFF00"/>
                        </a:solidFill>
                      </a:endParaRPr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1,45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1,20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</a:tr>
              <a:tr h="1179998">
                <a:tc>
                  <a:txBody>
                    <a:bodyPr/>
                    <a:lstStyle/>
                    <a:p>
                      <a:r>
                        <a:rPr lang="es-ES" sz="1800" b="0" dirty="0" smtClean="0">
                          <a:solidFill>
                            <a:srgbClr val="FFFF00"/>
                          </a:solidFill>
                        </a:rPr>
                        <a:t>Diferencia en gramos</a:t>
                      </a:r>
                      <a:endParaRPr lang="es-ES" sz="1800" b="0" dirty="0">
                        <a:solidFill>
                          <a:srgbClr val="FFFF00"/>
                        </a:solidFill>
                      </a:endParaRPr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0,30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0,42 g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</a:tr>
              <a:tr h="907691">
                <a:tc>
                  <a:txBody>
                    <a:bodyPr/>
                    <a:lstStyle/>
                    <a:p>
                      <a:r>
                        <a:rPr lang="es-ES" sz="1800" b="0" dirty="0" smtClean="0">
                          <a:solidFill>
                            <a:srgbClr val="FFFF00"/>
                          </a:solidFill>
                        </a:rPr>
                        <a:t>Diferencia en %</a:t>
                      </a:r>
                      <a:endParaRPr lang="es-ES" sz="1800" b="0" dirty="0">
                        <a:solidFill>
                          <a:srgbClr val="FFFF00"/>
                        </a:solidFill>
                      </a:endParaRPr>
                    </a:p>
                  </a:txBody>
                  <a:tcPr marL="68591" marR="68591" marT="45709" marB="45709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21 %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  <a:tc>
                  <a:txBody>
                    <a:bodyPr/>
                    <a:lstStyle/>
                    <a:p>
                      <a:r>
                        <a:rPr lang="es-ES" sz="2000" b="1" dirty="0" smtClean="0"/>
                        <a:t>35</a:t>
                      </a:r>
                      <a:r>
                        <a:rPr lang="es-ES" sz="2000" b="1" baseline="0" dirty="0" smtClean="0"/>
                        <a:t> %</a:t>
                      </a:r>
                      <a:endParaRPr lang="es-ES" sz="2000" b="1" dirty="0"/>
                    </a:p>
                  </a:txBody>
                  <a:tcPr marL="68591" marR="68591" marT="45709" marB="45709"/>
                </a:tc>
              </a:tr>
            </a:tbl>
          </a:graphicData>
        </a:graphic>
      </p:graphicFrame>
      <p:sp>
        <p:nvSpPr>
          <p:cNvPr id="55326" name="Oval 4"/>
          <p:cNvSpPr>
            <a:spLocks noChangeArrowheads="1"/>
          </p:cNvSpPr>
          <p:nvPr/>
        </p:nvSpPr>
        <p:spPr bwMode="auto">
          <a:xfrm>
            <a:off x="4687888" y="3244403"/>
            <a:ext cx="1304925" cy="3286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5328" name="Oval 4"/>
          <p:cNvSpPr>
            <a:spLocks noChangeArrowheads="1"/>
          </p:cNvSpPr>
          <p:nvPr/>
        </p:nvSpPr>
        <p:spPr bwMode="auto">
          <a:xfrm>
            <a:off x="4667250" y="4941168"/>
            <a:ext cx="1304925" cy="2698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5329" name="9 CuadroTexto"/>
          <p:cNvSpPr txBox="1">
            <a:spLocks noChangeArrowheads="1"/>
          </p:cNvSpPr>
          <p:nvPr/>
        </p:nvSpPr>
        <p:spPr bwMode="auto">
          <a:xfrm>
            <a:off x="6372200" y="3212976"/>
            <a:ext cx="8735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400" b="1" dirty="0">
                <a:solidFill>
                  <a:srgbClr val="7030A0"/>
                </a:solidFill>
              </a:rPr>
              <a:t>26,3%</a:t>
            </a:r>
          </a:p>
        </p:txBody>
      </p:sp>
      <p:sp>
        <p:nvSpPr>
          <p:cNvPr id="55331" name="12 CuadroTexto"/>
          <p:cNvSpPr txBox="1">
            <a:spLocks noChangeArrowheads="1"/>
          </p:cNvSpPr>
          <p:nvPr/>
        </p:nvSpPr>
        <p:spPr bwMode="auto">
          <a:xfrm>
            <a:off x="6399213" y="4941168"/>
            <a:ext cx="8370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400" b="1" dirty="0">
                <a:solidFill>
                  <a:srgbClr val="7030A0"/>
                </a:solidFill>
              </a:rPr>
              <a:t>34,9%</a:t>
            </a:r>
          </a:p>
        </p:txBody>
      </p:sp>
      <p:sp>
        <p:nvSpPr>
          <p:cNvPr id="55333" name="Oval 4"/>
          <p:cNvSpPr>
            <a:spLocks noChangeArrowheads="1"/>
          </p:cNvSpPr>
          <p:nvPr/>
        </p:nvSpPr>
        <p:spPr bwMode="auto">
          <a:xfrm>
            <a:off x="7017271" y="3284984"/>
            <a:ext cx="1227137" cy="254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5334" name="Oval 4"/>
          <p:cNvSpPr>
            <a:spLocks noChangeArrowheads="1"/>
          </p:cNvSpPr>
          <p:nvPr/>
        </p:nvSpPr>
        <p:spPr bwMode="auto">
          <a:xfrm>
            <a:off x="7020445" y="4681388"/>
            <a:ext cx="1223963" cy="3317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5335" name="Oval 4"/>
          <p:cNvSpPr>
            <a:spLocks noChangeArrowheads="1"/>
          </p:cNvSpPr>
          <p:nvPr/>
        </p:nvSpPr>
        <p:spPr bwMode="auto">
          <a:xfrm>
            <a:off x="4656138" y="4653136"/>
            <a:ext cx="1304925" cy="3286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5336" name="17 CuadroTexto"/>
          <p:cNvSpPr txBox="1">
            <a:spLocks noChangeArrowheads="1"/>
          </p:cNvSpPr>
          <p:nvPr/>
        </p:nvSpPr>
        <p:spPr bwMode="auto">
          <a:xfrm>
            <a:off x="6300192" y="4653136"/>
            <a:ext cx="9075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800" b="1" dirty="0">
                <a:solidFill>
                  <a:srgbClr val="7030A0"/>
                </a:solidFill>
              </a:rPr>
              <a:t>  </a:t>
            </a:r>
            <a:r>
              <a:rPr lang="es-ES" altLang="es-CL" sz="1400" b="1" dirty="0">
                <a:solidFill>
                  <a:srgbClr val="7030A0"/>
                </a:solidFill>
              </a:rPr>
              <a:t>1,2%</a:t>
            </a:r>
          </a:p>
        </p:txBody>
      </p:sp>
      <p:sp>
        <p:nvSpPr>
          <p:cNvPr id="55337" name="18 CuadroTexto"/>
          <p:cNvSpPr txBox="1">
            <a:spLocks noChangeArrowheads="1"/>
          </p:cNvSpPr>
          <p:nvPr/>
        </p:nvSpPr>
        <p:spPr bwMode="auto">
          <a:xfrm>
            <a:off x="8516938" y="4653136"/>
            <a:ext cx="9516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800" b="1" dirty="0">
                <a:solidFill>
                  <a:srgbClr val="7030A0"/>
                </a:solidFill>
              </a:rPr>
              <a:t>  </a:t>
            </a:r>
            <a:r>
              <a:rPr lang="es-ES" altLang="es-CL" sz="1400" b="1" dirty="0">
                <a:solidFill>
                  <a:srgbClr val="7030A0"/>
                </a:solidFill>
              </a:rPr>
              <a:t>74,5%</a:t>
            </a:r>
          </a:p>
        </p:txBody>
      </p:sp>
      <p:sp>
        <p:nvSpPr>
          <p:cNvPr id="55338" name="19 CuadroTexto"/>
          <p:cNvSpPr txBox="1">
            <a:spLocks noChangeArrowheads="1"/>
          </p:cNvSpPr>
          <p:nvPr/>
        </p:nvSpPr>
        <p:spPr bwMode="auto">
          <a:xfrm>
            <a:off x="8676456" y="2988241"/>
            <a:ext cx="8038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1800" b="1" dirty="0">
                <a:solidFill>
                  <a:srgbClr val="7030A0"/>
                </a:solidFill>
              </a:rPr>
              <a:t>  </a:t>
            </a:r>
            <a:r>
              <a:rPr lang="es-ES" altLang="es-CL" sz="1400" b="1" dirty="0">
                <a:solidFill>
                  <a:srgbClr val="7030A0"/>
                </a:solidFill>
              </a:rPr>
              <a:t>11,4%</a:t>
            </a:r>
          </a:p>
        </p:txBody>
      </p:sp>
      <p:sp>
        <p:nvSpPr>
          <p:cNvPr id="55340" name="21 CuadroTexto"/>
          <p:cNvSpPr txBox="1">
            <a:spLocks noChangeArrowheads="1"/>
          </p:cNvSpPr>
          <p:nvPr/>
        </p:nvSpPr>
        <p:spPr bwMode="auto">
          <a:xfrm>
            <a:off x="449263" y="1662113"/>
            <a:ext cx="28273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L" sz="2400" b="1">
                <a:solidFill>
                  <a:srgbClr val="FFFF00"/>
                </a:solidFill>
              </a:rPr>
              <a:t>Cuadro Resumen de Efectos</a:t>
            </a:r>
          </a:p>
        </p:txBody>
      </p:sp>
    </p:spTree>
    <p:extLst>
      <p:ext uri="{BB962C8B-B14F-4D97-AF65-F5344CB8AC3E}">
        <p14:creationId xmlns:p14="http://schemas.microsoft.com/office/powerpoint/2010/main" val="3007654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550" y="365125"/>
            <a:ext cx="8404225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b="1" dirty="0" err="1" smtClean="0">
                <a:solidFill>
                  <a:srgbClr val="FFC000"/>
                </a:solidFill>
              </a:rPr>
              <a:t>Relación</a:t>
            </a:r>
            <a:r>
              <a:rPr lang="en-US" sz="2800" b="1" dirty="0" smtClean="0">
                <a:solidFill>
                  <a:srgbClr val="FFC000"/>
                </a:solidFill>
              </a:rPr>
              <a:t> entre </a:t>
            </a:r>
            <a:r>
              <a:rPr lang="en-US" sz="2800" b="1" dirty="0" err="1" smtClean="0">
                <a:solidFill>
                  <a:srgbClr val="FFC000"/>
                </a:solidFill>
              </a:rPr>
              <a:t>cuaja</a:t>
            </a:r>
            <a:r>
              <a:rPr lang="en-US" sz="2800" b="1" dirty="0" smtClean="0">
                <a:solidFill>
                  <a:srgbClr val="FFC000"/>
                </a:solidFill>
              </a:rPr>
              <a:t> (%) y </a:t>
            </a:r>
            <a:r>
              <a:rPr lang="en-US" sz="2800" b="1" dirty="0" err="1" smtClean="0">
                <a:solidFill>
                  <a:srgbClr val="FFC000"/>
                </a:solidFill>
              </a:rPr>
              <a:t>rendimiento</a:t>
            </a:r>
            <a:r>
              <a:rPr lang="en-US" sz="2800" b="1" dirty="0" smtClean="0">
                <a:solidFill>
                  <a:srgbClr val="FFC000"/>
                </a:solidFill>
              </a:rPr>
              <a:t> en </a:t>
            </a:r>
            <a:r>
              <a:rPr lang="en-US" sz="2800" b="1" dirty="0" err="1" smtClean="0">
                <a:solidFill>
                  <a:srgbClr val="FFC000"/>
                </a:solidFill>
              </a:rPr>
              <a:t>arándano</a:t>
            </a:r>
            <a:r>
              <a:rPr lang="en-US" sz="2800" b="1" dirty="0" smtClean="0">
                <a:solidFill>
                  <a:srgbClr val="FFC000"/>
                </a:solidFill>
              </a:rPr>
              <a:t> de </a:t>
            </a:r>
            <a:r>
              <a:rPr lang="en-US" sz="2800" b="1" dirty="0" err="1" smtClean="0">
                <a:solidFill>
                  <a:srgbClr val="FFC000"/>
                </a:solidFill>
              </a:rPr>
              <a:t>arbusto</a:t>
            </a:r>
            <a:r>
              <a:rPr lang="en-US" sz="2800" b="1" dirty="0" smtClean="0">
                <a:solidFill>
                  <a:srgbClr val="FFC000"/>
                </a:solidFill>
              </a:rPr>
              <a:t> alto cv. Jewel y Emerald </a:t>
            </a:r>
            <a:r>
              <a:rPr lang="en-US" sz="2800" b="1" dirty="0" err="1" smtClean="0">
                <a:solidFill>
                  <a:srgbClr val="FFC000"/>
                </a:solidFill>
              </a:rPr>
              <a:t>cultivados</a:t>
            </a:r>
            <a:r>
              <a:rPr lang="en-US" sz="2800" b="1" dirty="0" smtClean="0">
                <a:solidFill>
                  <a:srgbClr val="FFC000"/>
                </a:solidFill>
              </a:rPr>
              <a:t> en </a:t>
            </a:r>
            <a:r>
              <a:rPr lang="en-US" sz="2800" b="1" dirty="0" err="1" smtClean="0">
                <a:solidFill>
                  <a:srgbClr val="FFC000"/>
                </a:solidFill>
              </a:rPr>
              <a:t>túneles</a:t>
            </a:r>
            <a:r>
              <a:rPr lang="en-US" sz="2800" b="1" dirty="0" smtClean="0">
                <a:solidFill>
                  <a:srgbClr val="FFC000"/>
                </a:solidFill>
              </a:rPr>
              <a:t>. Fuente: </a:t>
            </a:r>
            <a:r>
              <a:rPr lang="en-US" sz="2800" b="1" dirty="0">
                <a:solidFill>
                  <a:srgbClr val="FFC000"/>
                </a:solidFill>
              </a:rPr>
              <a:t>Ogden y van </a:t>
            </a:r>
            <a:r>
              <a:rPr lang="en-US" sz="2800" b="1" dirty="0" err="1">
                <a:solidFill>
                  <a:srgbClr val="FFC000"/>
                </a:solidFill>
              </a:rPr>
              <a:t>Iersel</a:t>
            </a:r>
            <a:r>
              <a:rPr lang="en-US" sz="2800" b="1" dirty="0">
                <a:solidFill>
                  <a:srgbClr val="FFC000"/>
                </a:solidFill>
              </a:rPr>
              <a:t>, 2009</a:t>
            </a:r>
          </a:p>
        </p:txBody>
      </p:sp>
      <p:pic>
        <p:nvPicPr>
          <p:cNvPr id="5632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2120900"/>
            <a:ext cx="4724400" cy="4351338"/>
          </a:xfrm>
        </p:spPr>
      </p:pic>
    </p:spTree>
    <p:extLst>
      <p:ext uri="{BB962C8B-B14F-4D97-AF65-F5344CB8AC3E}">
        <p14:creationId xmlns:p14="http://schemas.microsoft.com/office/powerpoint/2010/main" val="14947064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Riego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>
                <a:solidFill>
                  <a:schemeClr val="bg1"/>
                </a:solidFill>
              </a:rPr>
              <a:t>El fruto de arándano contiene un 85% de agua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El riego incide sobre crecimiento vegetativo (Hojas, brotes, raíces) y reproductivo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Tanto </a:t>
            </a:r>
            <a:r>
              <a:rPr lang="es-CL" dirty="0" err="1" smtClean="0">
                <a:solidFill>
                  <a:schemeClr val="bg1"/>
                </a:solidFill>
              </a:rPr>
              <a:t>deficit</a:t>
            </a:r>
            <a:r>
              <a:rPr lang="es-CL" dirty="0" smtClean="0">
                <a:solidFill>
                  <a:schemeClr val="bg1"/>
                </a:solidFill>
              </a:rPr>
              <a:t> como exceso de riego pueden ser dañinos para la planta y los frutos.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Riego afecta cantidad y calidad de fruta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Ensayos en </a:t>
            </a:r>
            <a:r>
              <a:rPr lang="es-CL" dirty="0" err="1" smtClean="0">
                <a:solidFill>
                  <a:schemeClr val="bg1"/>
                </a:solidFill>
              </a:rPr>
              <a:t>deficit</a:t>
            </a:r>
            <a:r>
              <a:rPr lang="es-CL" dirty="0" smtClean="0">
                <a:solidFill>
                  <a:schemeClr val="bg1"/>
                </a:solidFill>
              </a:rPr>
              <a:t> hídrico controlado en USA y Chile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596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0528" y="67146"/>
            <a:ext cx="9505056" cy="141763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en-US" altLang="es-CL" sz="2900" b="1" dirty="0" err="1">
                <a:solidFill>
                  <a:srgbClr val="FFC000"/>
                </a:solidFill>
              </a:rPr>
              <a:t>Volúmenes</a:t>
            </a:r>
            <a:r>
              <a:rPr lang="en-US" altLang="es-CL" sz="2900" b="1" dirty="0">
                <a:solidFill>
                  <a:srgbClr val="FFC000"/>
                </a:solidFill>
              </a:rPr>
              <a:t> de </a:t>
            </a:r>
            <a:r>
              <a:rPr lang="en-US" altLang="es-CL" sz="2900" b="1" dirty="0" err="1">
                <a:solidFill>
                  <a:srgbClr val="FFC000"/>
                </a:solidFill>
              </a:rPr>
              <a:t>agua</a:t>
            </a:r>
            <a:r>
              <a:rPr lang="en-US" altLang="es-CL" sz="2900" b="1" dirty="0">
                <a:solidFill>
                  <a:srgbClr val="FFC000"/>
                </a:solidFill>
              </a:rPr>
              <a:t> </a:t>
            </a:r>
            <a:r>
              <a:rPr lang="en-US" altLang="es-CL" sz="2900" b="1" dirty="0" err="1">
                <a:solidFill>
                  <a:srgbClr val="FFC000"/>
                </a:solidFill>
              </a:rPr>
              <a:t>aplicada</a:t>
            </a:r>
            <a:r>
              <a:rPr lang="en-US" altLang="es-CL" sz="2900" b="1" dirty="0">
                <a:solidFill>
                  <a:srgbClr val="FFC000"/>
                </a:solidFill>
              </a:rPr>
              <a:t> (mm) a </a:t>
            </a:r>
            <a:r>
              <a:rPr lang="en-US" altLang="es-CL" sz="2900" b="1" dirty="0" err="1">
                <a:solidFill>
                  <a:srgbClr val="FFC000"/>
                </a:solidFill>
              </a:rPr>
              <a:t>plantas</a:t>
            </a:r>
            <a:r>
              <a:rPr lang="en-US" altLang="es-CL" sz="2900" b="1" dirty="0">
                <a:solidFill>
                  <a:srgbClr val="FFC000"/>
                </a:solidFill>
              </a:rPr>
              <a:t> cv. Brigitta </a:t>
            </a:r>
            <a:r>
              <a:rPr lang="en-US" altLang="es-CL" sz="2900" b="1" dirty="0" err="1">
                <a:solidFill>
                  <a:srgbClr val="FFC000"/>
                </a:solidFill>
              </a:rPr>
              <a:t>en</a:t>
            </a:r>
            <a:r>
              <a:rPr lang="en-US" altLang="es-CL" sz="2900" b="1" dirty="0">
                <a:solidFill>
                  <a:srgbClr val="FFC000"/>
                </a:solidFill>
              </a:rPr>
              <a:t> </a:t>
            </a:r>
            <a:r>
              <a:rPr lang="en-US" altLang="es-CL" sz="2900" b="1" dirty="0" err="1">
                <a:solidFill>
                  <a:srgbClr val="FFC000"/>
                </a:solidFill>
              </a:rPr>
              <a:t>diversos</a:t>
            </a:r>
            <a:r>
              <a:rPr lang="en-US" altLang="es-CL" sz="2900" b="1" dirty="0">
                <a:solidFill>
                  <a:srgbClr val="FFC000"/>
                </a:solidFill>
              </a:rPr>
              <a:t> </a:t>
            </a:r>
            <a:r>
              <a:rPr lang="en-US" altLang="es-CL" sz="2900" b="1" dirty="0" err="1">
                <a:solidFill>
                  <a:srgbClr val="FFC000"/>
                </a:solidFill>
              </a:rPr>
              <a:t>tratamientos</a:t>
            </a:r>
            <a:r>
              <a:rPr lang="en-US" altLang="es-CL" sz="2900" b="1" dirty="0">
                <a:solidFill>
                  <a:srgbClr val="FFC000"/>
                </a:solidFill>
              </a:rPr>
              <a:t> (</a:t>
            </a:r>
            <a:r>
              <a:rPr lang="en-US" altLang="es-CL" sz="2900" b="1" dirty="0" err="1">
                <a:solidFill>
                  <a:srgbClr val="FFC000"/>
                </a:solidFill>
              </a:rPr>
              <a:t>Etr</a:t>
            </a:r>
            <a:r>
              <a:rPr lang="en-US" altLang="es-CL" sz="2900" b="1" dirty="0">
                <a:solidFill>
                  <a:srgbClr val="FFC000"/>
                </a:solidFill>
              </a:rPr>
              <a:t>) y </a:t>
            </a:r>
            <a:r>
              <a:rPr lang="en-US" altLang="es-CL" sz="2900" b="1" dirty="0" err="1">
                <a:solidFill>
                  <a:srgbClr val="FFC000"/>
                </a:solidFill>
              </a:rPr>
              <a:t>localidades</a:t>
            </a:r>
            <a:r>
              <a:rPr lang="en-US" altLang="es-CL" sz="2900" b="1" dirty="0">
                <a:solidFill>
                  <a:srgbClr val="FFC000"/>
                </a:solidFill>
              </a:rPr>
              <a:t>: </a:t>
            </a:r>
            <a:r>
              <a:rPr lang="en-US" altLang="es-CL" sz="2900" b="1" dirty="0" err="1">
                <a:solidFill>
                  <a:srgbClr val="FFC000"/>
                </a:solidFill>
              </a:rPr>
              <a:t>Colbún</a:t>
            </a:r>
            <a:r>
              <a:rPr lang="en-US" altLang="es-CL" sz="2900" b="1" dirty="0">
                <a:solidFill>
                  <a:srgbClr val="FFC000"/>
                </a:solidFill>
              </a:rPr>
              <a:t> (Chile) y South Haven (MI, USA). Lobos et al., 2016</a:t>
            </a:r>
            <a:endParaRPr lang="es-CL" sz="29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216896"/>
              </p:ext>
            </p:extLst>
          </p:nvPr>
        </p:nvGraphicFramePr>
        <p:xfrm>
          <a:off x="174457" y="1772816"/>
          <a:ext cx="8718023" cy="4467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5710"/>
                <a:gridCol w="2104486"/>
                <a:gridCol w="2104486"/>
                <a:gridCol w="2113341"/>
              </a:tblGrid>
              <a:tr h="294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100% </a:t>
                      </a:r>
                      <a:r>
                        <a:rPr lang="en-US" sz="1800" dirty="0" err="1" smtClean="0">
                          <a:effectLst/>
                        </a:rPr>
                        <a:t>ETr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75% </a:t>
                      </a:r>
                      <a:r>
                        <a:rPr lang="en-US" sz="1800" dirty="0" err="1" smtClean="0">
                          <a:effectLst/>
                        </a:rPr>
                        <a:t>ETr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50% </a:t>
                      </a:r>
                      <a:r>
                        <a:rPr lang="en-US" sz="1800" dirty="0" err="1" smtClean="0">
                          <a:effectLst/>
                        </a:rPr>
                        <a:t>ETr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MES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Colbún</a:t>
                      </a:r>
                      <a:r>
                        <a:rPr lang="en-US" sz="1800" b="1" dirty="0">
                          <a:effectLst/>
                        </a:rPr>
                        <a:t> 2013-14 / 2014-15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Septiembre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 / 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 / 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 / 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0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Octubre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27 / 27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20 / 20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13 / 13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Noviembre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54 / 55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40 / 41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27 / 28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Diciembre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81 / 80 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61 / 60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41 / 40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94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Enero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108 / 82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81 / 61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54 / 41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Total (mm)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270 / 244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202 / 182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135 / 122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South Haven 2014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Abril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Mayo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36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27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18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Junio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23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17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12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Julio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23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17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12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Agosto</a:t>
                      </a:r>
                      <a:endParaRPr lang="es-C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22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17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44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Total (mm)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104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78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53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4348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1368152"/>
          </a:xfrm>
        </p:spPr>
        <p:txBody>
          <a:bodyPr>
            <a:noAutofit/>
          </a:bodyPr>
          <a:lstStyle/>
          <a:p>
            <a:r>
              <a:rPr lang="en-US" sz="3800" dirty="0" err="1" smtClean="0">
                <a:solidFill>
                  <a:srgbClr val="FFC000"/>
                </a:solidFill>
              </a:rPr>
              <a:t>Efecto</a:t>
            </a:r>
            <a:r>
              <a:rPr lang="en-US" sz="3800" dirty="0" smtClean="0">
                <a:solidFill>
                  <a:srgbClr val="FFC000"/>
                </a:solidFill>
              </a:rPr>
              <a:t> de </a:t>
            </a:r>
            <a:r>
              <a:rPr lang="en-US" sz="3800" dirty="0" err="1" smtClean="0">
                <a:solidFill>
                  <a:srgbClr val="FFC000"/>
                </a:solidFill>
              </a:rPr>
              <a:t>tratamientos</a:t>
            </a:r>
            <a:r>
              <a:rPr lang="en-US" sz="3800" dirty="0" smtClean="0">
                <a:solidFill>
                  <a:srgbClr val="FFC000"/>
                </a:solidFill>
              </a:rPr>
              <a:t> de </a:t>
            </a:r>
            <a:r>
              <a:rPr lang="en-US" sz="3800" dirty="0" err="1" smtClean="0">
                <a:solidFill>
                  <a:srgbClr val="FFC000"/>
                </a:solidFill>
              </a:rPr>
              <a:t>riego</a:t>
            </a:r>
            <a:r>
              <a:rPr lang="en-US" sz="3800" dirty="0" smtClean="0">
                <a:solidFill>
                  <a:srgbClr val="FFC000"/>
                </a:solidFill>
              </a:rPr>
              <a:t> (%</a:t>
            </a:r>
            <a:r>
              <a:rPr lang="en-US" sz="3800" dirty="0" err="1" smtClean="0">
                <a:solidFill>
                  <a:srgbClr val="FFC000"/>
                </a:solidFill>
              </a:rPr>
              <a:t>ETr</a:t>
            </a:r>
            <a:r>
              <a:rPr lang="en-US" sz="3800" dirty="0" smtClean="0">
                <a:solidFill>
                  <a:srgbClr val="FFC000"/>
                </a:solidFill>
              </a:rPr>
              <a:t>) </a:t>
            </a:r>
            <a:r>
              <a:rPr lang="en-US" sz="3800" dirty="0" err="1" smtClean="0">
                <a:solidFill>
                  <a:srgbClr val="FFC000"/>
                </a:solidFill>
              </a:rPr>
              <a:t>en</a:t>
            </a:r>
            <a:r>
              <a:rPr lang="en-US" sz="3800" dirty="0" smtClean="0">
                <a:solidFill>
                  <a:srgbClr val="FFC000"/>
                </a:solidFill>
              </a:rPr>
              <a:t> la </a:t>
            </a:r>
            <a:r>
              <a:rPr lang="en-US" sz="3800" dirty="0" err="1" smtClean="0">
                <a:solidFill>
                  <a:srgbClr val="FFC000"/>
                </a:solidFill>
              </a:rPr>
              <a:t>humedad</a:t>
            </a:r>
            <a:r>
              <a:rPr lang="en-US" sz="3800" dirty="0" smtClean="0">
                <a:solidFill>
                  <a:srgbClr val="FFC000"/>
                </a:solidFill>
              </a:rPr>
              <a:t> del </a:t>
            </a:r>
            <a:r>
              <a:rPr lang="en-US" sz="3800" dirty="0" err="1" smtClean="0">
                <a:solidFill>
                  <a:srgbClr val="FFC000"/>
                </a:solidFill>
              </a:rPr>
              <a:t>suelo</a:t>
            </a:r>
            <a:r>
              <a:rPr lang="en-US" sz="3800" dirty="0" smtClean="0">
                <a:solidFill>
                  <a:srgbClr val="FFC000"/>
                </a:solidFill>
              </a:rPr>
              <a:t>. Lobos et al., 2016</a:t>
            </a:r>
            <a:r>
              <a:rPr lang="en-US" sz="3800" dirty="0" smtClean="0"/>
              <a:t/>
            </a:r>
            <a:br>
              <a:rPr lang="en-US" sz="3800" dirty="0" smtClean="0"/>
            </a:br>
            <a:endParaRPr lang="es-CL" sz="3800" dirty="0"/>
          </a:p>
        </p:txBody>
      </p:sp>
      <p:graphicFrame>
        <p:nvGraphicFramePr>
          <p:cNvPr id="4" name="Gráfico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190699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7350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C000"/>
                </a:solidFill>
              </a:rPr>
              <a:t>Efecto</a:t>
            </a:r>
            <a:r>
              <a:rPr lang="en-US" dirty="0" smtClean="0">
                <a:solidFill>
                  <a:srgbClr val="FFC000"/>
                </a:solidFill>
              </a:rPr>
              <a:t> de </a:t>
            </a:r>
            <a:r>
              <a:rPr lang="en-US" dirty="0" err="1" smtClean="0">
                <a:solidFill>
                  <a:srgbClr val="FFC000"/>
                </a:solidFill>
              </a:rPr>
              <a:t>tratamientos</a:t>
            </a:r>
            <a:r>
              <a:rPr lang="en-US" dirty="0" smtClean="0">
                <a:solidFill>
                  <a:srgbClr val="FFC000"/>
                </a:solidFill>
              </a:rPr>
              <a:t> de </a:t>
            </a:r>
            <a:r>
              <a:rPr lang="en-US" dirty="0" err="1" smtClean="0">
                <a:solidFill>
                  <a:srgbClr val="FFC000"/>
                </a:solidFill>
              </a:rPr>
              <a:t>riego</a:t>
            </a:r>
            <a:r>
              <a:rPr lang="en-US" dirty="0" smtClean="0">
                <a:solidFill>
                  <a:srgbClr val="FFC000"/>
                </a:solidFill>
              </a:rPr>
              <a:t> (%</a:t>
            </a:r>
            <a:r>
              <a:rPr lang="en-US" dirty="0" err="1" smtClean="0">
                <a:solidFill>
                  <a:srgbClr val="FFC000"/>
                </a:solidFill>
              </a:rPr>
              <a:t>ETr</a:t>
            </a:r>
            <a:r>
              <a:rPr lang="en-US" dirty="0" smtClean="0">
                <a:solidFill>
                  <a:srgbClr val="FFC000"/>
                </a:solidFill>
              </a:rPr>
              <a:t>) </a:t>
            </a:r>
            <a:r>
              <a:rPr lang="en-US" dirty="0" err="1" smtClean="0">
                <a:solidFill>
                  <a:srgbClr val="FFC000"/>
                </a:solidFill>
              </a:rPr>
              <a:t>en</a:t>
            </a:r>
            <a:r>
              <a:rPr lang="en-US" dirty="0" smtClean="0">
                <a:solidFill>
                  <a:srgbClr val="FFC000"/>
                </a:solidFill>
              </a:rPr>
              <a:t> largo </a:t>
            </a:r>
            <a:r>
              <a:rPr lang="en-US" dirty="0" err="1" smtClean="0">
                <a:solidFill>
                  <a:srgbClr val="FFC000"/>
                </a:solidFill>
              </a:rPr>
              <a:t>brote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y </a:t>
            </a:r>
            <a:r>
              <a:rPr lang="en-US" dirty="0" err="1" smtClean="0">
                <a:solidFill>
                  <a:srgbClr val="FFC000"/>
                </a:solidFill>
              </a:rPr>
              <a:t>rendimiento</a:t>
            </a:r>
            <a:r>
              <a:rPr lang="en-US" dirty="0" smtClean="0"/>
              <a:t/>
            </a:r>
            <a:br>
              <a:rPr lang="en-US" dirty="0" smtClean="0"/>
            </a:br>
            <a:endParaRPr lang="es-CL" dirty="0"/>
          </a:p>
        </p:txBody>
      </p:sp>
      <p:graphicFrame>
        <p:nvGraphicFramePr>
          <p:cNvPr id="4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101125"/>
              </p:ext>
            </p:extLst>
          </p:nvPr>
        </p:nvGraphicFramePr>
        <p:xfrm>
          <a:off x="971550" y="1484785"/>
          <a:ext cx="7128842" cy="4694263"/>
        </p:xfrm>
        <a:graphic>
          <a:graphicData uri="http://schemas.openxmlformats.org/drawingml/2006/table">
            <a:tbl>
              <a:tblPr firstRow="1" firstCol="1" bandRow="1"/>
              <a:tblGrid>
                <a:gridCol w="3088202"/>
                <a:gridCol w="1708688"/>
                <a:gridCol w="2331952"/>
              </a:tblGrid>
              <a:tr h="6374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Tratamiento</a:t>
                      </a:r>
                      <a:r>
                        <a:rPr lang="en-US" sz="2400" b="1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2400" b="1" i="0" u="none" strike="noStrike" dirty="0"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Largo </a:t>
                      </a:r>
                      <a:r>
                        <a:rPr lang="en-US" sz="2400" b="1" i="0" u="none" strike="noStrike" dirty="0" err="1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brote</a:t>
                      </a:r>
                      <a:endParaRPr lang="en-US" sz="2400" b="1" i="0" u="none" strike="noStrike" dirty="0"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Rendimiento</a:t>
                      </a:r>
                      <a:endParaRPr lang="en-US" sz="2400" b="1" i="0" u="none" strike="noStrike" dirty="0"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571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(%</a:t>
                      </a:r>
                      <a:r>
                        <a:rPr lang="en-US" sz="24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ETc</a:t>
                      </a:r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(cm)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(kg x </a:t>
                      </a:r>
                      <a:r>
                        <a:rPr lang="en-US" sz="2400" b="1" i="0" u="none" strike="noStrike" dirty="0" err="1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planta</a:t>
                      </a:r>
                      <a:r>
                        <a:rPr lang="en-US" sz="2400" b="1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29222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50%</a:t>
                      </a:r>
                      <a:endParaRPr lang="en-US" sz="2400" b="1" i="0" u="none" strike="noStrike" dirty="0"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10,2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4,1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479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75%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4,8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479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4,8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479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125%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5,4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326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 smtClean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Significancia</a:t>
                      </a:r>
                      <a:endParaRPr lang="en-US" sz="2400" b="1" i="0" u="none" strike="noStrike" dirty="0"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n.s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n.s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</a:txBody>
                  <a:tcPr marL="12227" marR="12227" marT="122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326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C.V. %</a:t>
                      </a:r>
                    </a:p>
                  </a:txBody>
                  <a:tcPr marL="12227" marR="12227" marT="122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7,9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23,0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227" marR="12227" marT="122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cxnSp>
        <p:nvCxnSpPr>
          <p:cNvPr id="6" name="5 Conector recto"/>
          <p:cNvCxnSpPr/>
          <p:nvPr/>
        </p:nvCxnSpPr>
        <p:spPr>
          <a:xfrm>
            <a:off x="8100392" y="2708920"/>
            <a:ext cx="0" cy="2880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52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806727"/>
              </p:ext>
            </p:extLst>
          </p:nvPr>
        </p:nvGraphicFramePr>
        <p:xfrm>
          <a:off x="4245867" y="1304881"/>
          <a:ext cx="4862637" cy="5553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SPW 10.0 Graph" r:id="rId3" imgW="7390080" imgH="6329160" progId="SigmaPlotGraphicObject.9">
                  <p:embed/>
                </p:oleObj>
              </mc:Choice>
              <mc:Fallback>
                <p:oleObj name="SPW 10.0 Graph" r:id="rId3" imgW="7390080" imgH="632916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5867" y="1304881"/>
                        <a:ext cx="4862637" cy="5553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028091"/>
              </p:ext>
            </p:extLst>
          </p:nvPr>
        </p:nvGraphicFramePr>
        <p:xfrm>
          <a:off x="-10821" y="1261209"/>
          <a:ext cx="4222781" cy="5718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SPW 10.0 Graph" r:id="rId5" imgW="5285880" imgH="5368320" progId="SigmaPlotGraphicObject.9">
                  <p:embed/>
                </p:oleObj>
              </mc:Choice>
              <mc:Fallback>
                <p:oleObj name="SPW 10.0 Graph" r:id="rId5" imgW="5285880" imgH="53683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0821" y="1261209"/>
                        <a:ext cx="4222781" cy="57182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467544" y="116631"/>
            <a:ext cx="8059237" cy="9407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500" dirty="0">
                <a:solidFill>
                  <a:srgbClr val="FFC000"/>
                </a:solidFill>
                <a:latin typeface="+mn-lt"/>
              </a:rPr>
              <a:t>Nivel de incidencia de variables de </a:t>
            </a:r>
            <a:r>
              <a:rPr lang="es-CL" sz="3500" dirty="0" smtClean="0">
                <a:solidFill>
                  <a:srgbClr val="FFC000"/>
                </a:solidFill>
                <a:latin typeface="+mn-lt"/>
              </a:rPr>
              <a:t>descarte. Fuente: Defilippi et al., 2017</a:t>
            </a:r>
            <a:endParaRPr lang="es-CL" sz="35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11" name="Flecha derecha 10"/>
          <p:cNvSpPr/>
          <p:nvPr/>
        </p:nvSpPr>
        <p:spPr>
          <a:xfrm>
            <a:off x="4218303" y="3511394"/>
            <a:ext cx="623762" cy="787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/>
          <p:cNvSpPr txBox="1"/>
          <p:nvPr/>
        </p:nvSpPr>
        <p:spPr>
          <a:xfrm>
            <a:off x="71094" y="6434172"/>
            <a:ext cx="2700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0033CC"/>
                </a:solidFill>
              </a:rPr>
              <a:t>45 días a 0°C</a:t>
            </a:r>
          </a:p>
        </p:txBody>
      </p:sp>
    </p:spTree>
    <p:extLst>
      <p:ext uri="{BB962C8B-B14F-4D97-AF65-F5344CB8AC3E}">
        <p14:creationId xmlns:p14="http://schemas.microsoft.com/office/powerpoint/2010/main" val="75568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Efecto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nivel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riego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(%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ETr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)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en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la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calidad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de la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fruta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cv. Brigitta 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en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post-</a:t>
            </a:r>
            <a:r>
              <a:rPr lang="en-US" altLang="es-CL" sz="3600" b="1" dirty="0" err="1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cosecha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</a:b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30 </a:t>
            </a:r>
            <a: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d 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a 0-2 ºC + </a:t>
            </a:r>
            <a: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3 d 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a </a:t>
            </a:r>
            <a:r>
              <a:rPr lang="en-US" altLang="es-CL" sz="3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18-20 ºC</a:t>
            </a:r>
            <a:r>
              <a:rPr lang="en-US" altLang="es-CL" sz="3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. Lobos et al., 2016</a:t>
            </a:r>
            <a:r>
              <a:rPr kumimoji="0" lang="es-CL" altLang="es-C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CL" altLang="es-C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s-CL" sz="36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1649777"/>
              </p:ext>
            </p:extLst>
          </p:nvPr>
        </p:nvGraphicFramePr>
        <p:xfrm>
          <a:off x="1" y="2276880"/>
          <a:ext cx="9143999" cy="4320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655"/>
                <a:gridCol w="1307434"/>
                <a:gridCol w="1989378"/>
                <a:gridCol w="281574"/>
                <a:gridCol w="1895520"/>
                <a:gridCol w="349927"/>
                <a:gridCol w="1844511"/>
              </a:tblGrid>
              <a:tr h="624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Localidad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Tratamiento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Acidez</a:t>
                      </a:r>
                      <a:endParaRPr lang="es-CL" sz="1800" dirty="0" smtClean="0">
                        <a:solidFill>
                          <a:srgbClr val="FFFF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titulable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Sólidos</a:t>
                      </a:r>
                      <a:r>
                        <a:rPr lang="en-US" sz="1800" baseline="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baseline="0" dirty="0" err="1" smtClean="0">
                          <a:solidFill>
                            <a:srgbClr val="FFFF00"/>
                          </a:solidFill>
                          <a:effectLst/>
                        </a:rPr>
                        <a:t>sol</a:t>
                      </a: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ubles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Firmeza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2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(</a:t>
                      </a: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temporada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(% ETa)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(% </a:t>
                      </a:r>
                      <a:r>
                        <a:rPr lang="en-US" sz="1800" b="1" dirty="0" err="1" smtClean="0">
                          <a:effectLst/>
                        </a:rPr>
                        <a:t>acido</a:t>
                      </a:r>
                      <a:r>
                        <a:rPr lang="en-US" sz="1800" b="1" dirty="0" smtClean="0">
                          <a:effectLst/>
                        </a:rPr>
                        <a:t> </a:t>
                      </a:r>
                      <a:r>
                        <a:rPr lang="en-US" sz="1800" b="1" dirty="0" err="1" smtClean="0">
                          <a:effectLst/>
                        </a:rPr>
                        <a:t>cítrico</a:t>
                      </a:r>
                      <a:r>
                        <a:rPr lang="en-US" sz="1800" b="1" dirty="0" smtClean="0">
                          <a:effectLst/>
                        </a:rPr>
                        <a:t>)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(ºBrix)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(g/mm)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, Chile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0.72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14.9 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121.5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2013-14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75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0.71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15.3 ab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129.6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0.66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15.6 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130.7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6297">
                <a:tc>
                  <a:txBody>
                    <a:bodyPr/>
                    <a:lstStyle/>
                    <a:p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0.89 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12.7 b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114.7 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2014-15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0.86 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13.7 a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119.4 ab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0.86 b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13.8 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122.0 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6297">
                <a:tc>
                  <a:txBody>
                    <a:bodyPr/>
                    <a:lstStyle/>
                    <a:p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S. Haven, USA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0.83 a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12.9 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110.4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2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2014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0.81 ab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14.6 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110.6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2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0.80 b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14.6 a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112.0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2848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1301006"/>
          </a:xfrm>
        </p:spPr>
        <p:txBody>
          <a:bodyPr>
            <a:normAutofit fontScale="90000"/>
          </a:bodyPr>
          <a:lstStyle/>
          <a:p>
            <a:r>
              <a:rPr lang="en-US" altLang="es-CL" sz="3200" b="1" dirty="0" err="1">
                <a:solidFill>
                  <a:srgbClr val="FFC000"/>
                </a:solidFill>
              </a:rPr>
              <a:t>Efecto</a:t>
            </a:r>
            <a:r>
              <a:rPr lang="en-US" altLang="es-CL" sz="3200" b="1" dirty="0">
                <a:solidFill>
                  <a:srgbClr val="FFC000"/>
                </a:solidFill>
              </a:rPr>
              <a:t> de </a:t>
            </a:r>
            <a:r>
              <a:rPr lang="en-US" altLang="es-CL" sz="3200" b="1" dirty="0" err="1">
                <a:solidFill>
                  <a:srgbClr val="FFC000"/>
                </a:solidFill>
              </a:rPr>
              <a:t>nivel</a:t>
            </a:r>
            <a:r>
              <a:rPr lang="en-US" altLang="es-CL" sz="3200" b="1" dirty="0">
                <a:solidFill>
                  <a:srgbClr val="FFC000"/>
                </a:solidFill>
              </a:rPr>
              <a:t> de </a:t>
            </a:r>
            <a:r>
              <a:rPr lang="en-US" altLang="es-CL" sz="3200" b="1" dirty="0" err="1">
                <a:solidFill>
                  <a:srgbClr val="FFC000"/>
                </a:solidFill>
              </a:rPr>
              <a:t>riego</a:t>
            </a:r>
            <a:r>
              <a:rPr lang="en-US" altLang="es-CL" sz="3200" b="1" dirty="0">
                <a:solidFill>
                  <a:srgbClr val="FFC000"/>
                </a:solidFill>
              </a:rPr>
              <a:t> (% de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ETr</a:t>
            </a:r>
            <a:r>
              <a:rPr lang="en-US" altLang="es-CL" sz="3200" b="1" dirty="0">
                <a:solidFill>
                  <a:srgbClr val="FFC000"/>
                </a:solidFill>
              </a:rPr>
              <a:t>) </a:t>
            </a:r>
            <a:r>
              <a:rPr lang="en-US" altLang="es-CL" sz="3200" b="1" dirty="0" err="1">
                <a:solidFill>
                  <a:srgbClr val="FFC000"/>
                </a:solidFill>
              </a:rPr>
              <a:t>en</a:t>
            </a:r>
            <a:r>
              <a:rPr lang="en-US" altLang="es-CL" sz="3200" b="1" dirty="0">
                <a:solidFill>
                  <a:srgbClr val="FFC000"/>
                </a:solidFill>
              </a:rPr>
              <a:t> la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pérdida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 de peso de </a:t>
            </a:r>
            <a:r>
              <a:rPr lang="en-US" altLang="es-CL" sz="3200" b="1" dirty="0">
                <a:solidFill>
                  <a:srgbClr val="FFC000"/>
                </a:solidFill>
              </a:rPr>
              <a:t>la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fruta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 (%) </a:t>
            </a:r>
            <a:r>
              <a:rPr lang="en-US" altLang="es-CL" sz="3200" b="1" dirty="0">
                <a:solidFill>
                  <a:srgbClr val="FFC000"/>
                </a:solidFill>
              </a:rPr>
              <a:t>cv. Brigitta </a:t>
            </a:r>
            <a:r>
              <a:rPr lang="en-US" altLang="es-CL" sz="3200" b="1" dirty="0" err="1">
                <a:solidFill>
                  <a:srgbClr val="FFC000"/>
                </a:solidFill>
              </a:rPr>
              <a:t>en</a:t>
            </a:r>
            <a:r>
              <a:rPr lang="en-US" altLang="es-CL" sz="3200" b="1" dirty="0">
                <a:solidFill>
                  <a:srgbClr val="FFC000"/>
                </a:solidFill>
              </a:rPr>
              <a:t> post-</a:t>
            </a:r>
            <a:r>
              <a:rPr lang="en-US" altLang="es-CL" sz="3200" b="1" dirty="0" err="1">
                <a:solidFill>
                  <a:srgbClr val="FFC000"/>
                </a:solidFill>
              </a:rPr>
              <a:t>cosecha</a:t>
            </a:r>
            <a:r>
              <a:rPr lang="en-US" altLang="es-CL" sz="3200" b="1" dirty="0">
                <a:solidFill>
                  <a:srgbClr val="FFC000"/>
                </a:solidFill>
              </a:rPr>
              <a:t>: </a:t>
            </a:r>
            <a:br>
              <a:rPr lang="en-US" altLang="es-CL" sz="3200" b="1" dirty="0">
                <a:solidFill>
                  <a:srgbClr val="FFC000"/>
                </a:solidFill>
              </a:rPr>
            </a:br>
            <a:r>
              <a:rPr lang="en-US" altLang="es-CL" sz="3200" b="1" dirty="0">
                <a:solidFill>
                  <a:srgbClr val="FFC000"/>
                </a:solidFill>
              </a:rPr>
              <a:t>30 d a 0-2 ºC + 3 d a 18-20 ºC. Lobos et al., 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2016</a:t>
            </a:r>
            <a:endParaRPr lang="es-CL" sz="32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9289761"/>
              </p:ext>
            </p:extLst>
          </p:nvPr>
        </p:nvGraphicFramePr>
        <p:xfrm>
          <a:off x="328315" y="1700808"/>
          <a:ext cx="8636173" cy="4784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8093"/>
                <a:gridCol w="1676376"/>
                <a:gridCol w="2166379"/>
                <a:gridCol w="513476"/>
                <a:gridCol w="2501849"/>
              </a:tblGrid>
              <a:tr h="370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Localidad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Tratamiento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Pérdida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 peso 30d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Pérdida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 peso 30+3d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(</a:t>
                      </a: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Temporada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(% Eta)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(%)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(%)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7,5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12,7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2013-14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75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6,3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12,6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6,5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11,9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7197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7,2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12,2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2014-15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7,0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11,7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6,3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11,4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7197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South Haven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8,0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14,1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2014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7,8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14,0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7,3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13,9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0667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62981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altLang="es-CL" sz="3200" b="1" dirty="0" err="1" smtClean="0">
                <a:solidFill>
                  <a:srgbClr val="FFC000"/>
                </a:solidFill>
              </a:rPr>
              <a:t>Efecto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 de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nivel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 de </a:t>
            </a:r>
            <a:r>
              <a:rPr lang="en-US" altLang="es-CL" sz="3200" b="1" dirty="0" err="1">
                <a:solidFill>
                  <a:srgbClr val="FFC000"/>
                </a:solidFill>
              </a:rPr>
              <a:t>riego</a:t>
            </a:r>
            <a:r>
              <a:rPr lang="en-US" altLang="es-CL" sz="3200" b="1" dirty="0">
                <a:solidFill>
                  <a:srgbClr val="FFC000"/>
                </a:solidFill>
              </a:rPr>
              <a:t> (% de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ETr</a:t>
            </a:r>
            <a:r>
              <a:rPr lang="en-US" altLang="es-CL" sz="3200" b="1" dirty="0">
                <a:solidFill>
                  <a:srgbClr val="FFC000"/>
                </a:solidFill>
              </a:rPr>
              <a:t>) </a:t>
            </a:r>
            <a:r>
              <a:rPr lang="en-US" sz="3200" b="1" dirty="0" err="1" smtClean="0">
                <a:solidFill>
                  <a:srgbClr val="FFC000"/>
                </a:solidFill>
              </a:rPr>
              <a:t>en</a:t>
            </a:r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r>
              <a:rPr lang="en-US" sz="3200" b="1" dirty="0" err="1" smtClean="0">
                <a:solidFill>
                  <a:srgbClr val="FFC000"/>
                </a:solidFill>
              </a:rPr>
              <a:t>peroxidación</a:t>
            </a:r>
            <a:r>
              <a:rPr lang="en-US" sz="3200" b="1" dirty="0" smtClean="0">
                <a:solidFill>
                  <a:srgbClr val="FFC000"/>
                </a:solidFill>
              </a:rPr>
              <a:t> de </a:t>
            </a:r>
            <a:r>
              <a:rPr lang="en-US" sz="3200" b="1" dirty="0" err="1" smtClean="0">
                <a:solidFill>
                  <a:srgbClr val="FFC000"/>
                </a:solidFill>
              </a:rPr>
              <a:t>lípidos</a:t>
            </a:r>
            <a:r>
              <a:rPr lang="en-US" sz="3200" b="1" dirty="0" smtClean="0">
                <a:solidFill>
                  <a:srgbClr val="FFC000"/>
                </a:solidFill>
              </a:rPr>
              <a:t> de </a:t>
            </a:r>
            <a:r>
              <a:rPr lang="en-US" sz="3200" b="1" dirty="0" err="1" smtClean="0">
                <a:solidFill>
                  <a:srgbClr val="FFC000"/>
                </a:solidFill>
              </a:rPr>
              <a:t>membrana</a:t>
            </a:r>
            <a:r>
              <a:rPr lang="en-US" sz="3200" b="1" dirty="0" smtClean="0">
                <a:solidFill>
                  <a:srgbClr val="FFC000"/>
                </a:solidFill>
              </a:rPr>
              <a:t> (</a:t>
            </a:r>
            <a:r>
              <a:rPr lang="en-US" sz="3200" b="1" dirty="0">
                <a:solidFill>
                  <a:srgbClr val="FFC000"/>
                </a:solidFill>
              </a:rPr>
              <a:t>TBARS</a:t>
            </a:r>
            <a:r>
              <a:rPr lang="en-US" sz="3200" b="1" dirty="0" smtClean="0">
                <a:solidFill>
                  <a:srgbClr val="FFC000"/>
                </a:solidFill>
              </a:rPr>
              <a:t>) y </a:t>
            </a:r>
            <a:r>
              <a:rPr lang="en-US" sz="3200" b="1" dirty="0" err="1" smtClean="0">
                <a:solidFill>
                  <a:srgbClr val="FFC000"/>
                </a:solidFill>
              </a:rPr>
              <a:t>capacidad</a:t>
            </a:r>
            <a:r>
              <a:rPr lang="en-US" sz="3200" b="1" dirty="0" smtClean="0">
                <a:solidFill>
                  <a:srgbClr val="FFC000"/>
                </a:solidFill>
              </a:rPr>
              <a:t> de </a:t>
            </a:r>
            <a:r>
              <a:rPr lang="en-US" sz="3200" b="1" dirty="0" err="1" smtClean="0">
                <a:solidFill>
                  <a:srgbClr val="FFC000"/>
                </a:solidFill>
              </a:rPr>
              <a:t>absorción</a:t>
            </a:r>
            <a:r>
              <a:rPr lang="en-US" sz="3200" b="1" dirty="0" smtClean="0">
                <a:solidFill>
                  <a:srgbClr val="FFC000"/>
                </a:solidFill>
              </a:rPr>
              <a:t> de </a:t>
            </a:r>
            <a:r>
              <a:rPr lang="en-US" sz="3200" b="1" dirty="0" err="1" smtClean="0">
                <a:solidFill>
                  <a:srgbClr val="FFC000"/>
                </a:solidFill>
              </a:rPr>
              <a:t>radicales</a:t>
            </a:r>
            <a:r>
              <a:rPr lang="en-US" sz="3200" b="1" dirty="0" smtClean="0">
                <a:solidFill>
                  <a:srgbClr val="FFC000"/>
                </a:solidFill>
              </a:rPr>
              <a:t> de </a:t>
            </a:r>
            <a:r>
              <a:rPr lang="en-US" sz="3200" b="1" dirty="0" err="1" smtClean="0">
                <a:solidFill>
                  <a:srgbClr val="FFC000"/>
                </a:solidFill>
              </a:rPr>
              <a:t>oxígeno</a:t>
            </a:r>
            <a:r>
              <a:rPr lang="en-US" sz="3200" b="1" dirty="0" smtClean="0">
                <a:solidFill>
                  <a:srgbClr val="FFC000"/>
                </a:solidFill>
              </a:rPr>
              <a:t> (</a:t>
            </a:r>
            <a:r>
              <a:rPr lang="en-US" sz="3200" b="1" dirty="0">
                <a:solidFill>
                  <a:srgbClr val="FFC000"/>
                </a:solidFill>
              </a:rPr>
              <a:t>ORAC</a:t>
            </a:r>
            <a:r>
              <a:rPr lang="en-US" sz="3200" b="1" dirty="0" smtClean="0">
                <a:solidFill>
                  <a:srgbClr val="FFC000"/>
                </a:solidFill>
              </a:rPr>
              <a:t>) de 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cv. Brigitta 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en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 post-</a:t>
            </a:r>
            <a:r>
              <a:rPr lang="en-US" altLang="es-CL" sz="3200" b="1" dirty="0" err="1" smtClean="0">
                <a:solidFill>
                  <a:srgbClr val="FFC000"/>
                </a:solidFill>
              </a:rPr>
              <a:t>cosecha</a:t>
            </a:r>
            <a:r>
              <a:rPr lang="en-US" altLang="es-CL" sz="3200" b="1" dirty="0" smtClean="0">
                <a:solidFill>
                  <a:srgbClr val="FFC000"/>
                </a:solidFill>
              </a:rPr>
              <a:t>: 30 d a 0-2 ºC + 3 d a 18-20 ºC. Lobos et al., 2016</a:t>
            </a:r>
            <a:endParaRPr lang="es-CL" sz="32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85813"/>
              </p:ext>
            </p:extLst>
          </p:nvPr>
        </p:nvGraphicFramePr>
        <p:xfrm>
          <a:off x="214714" y="2685432"/>
          <a:ext cx="8893790" cy="37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5392"/>
                <a:gridCol w="2065392"/>
                <a:gridCol w="2065392"/>
                <a:gridCol w="632222"/>
                <a:gridCol w="2065392"/>
              </a:tblGrid>
              <a:tr h="2879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Localidad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Tratamiento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TBARS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ORAC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79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(</a:t>
                      </a:r>
                      <a:r>
                        <a:rPr lang="en-US" sz="1800" b="1" dirty="0" err="1" smtClean="0">
                          <a:solidFill>
                            <a:srgbClr val="FFFF00"/>
                          </a:solidFill>
                          <a:effectLst/>
                        </a:rPr>
                        <a:t>Temporada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(% ETa)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(nmol/g FW)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(µmol TE/g)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5,6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5.999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2013-14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75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  7,6 </a:t>
                      </a:r>
                      <a:r>
                        <a:rPr lang="en-US" sz="1800" b="1" dirty="0">
                          <a:effectLst/>
                        </a:rPr>
                        <a:t>ab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5.099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9,2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3.901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3992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FFFF00"/>
                          </a:solidFill>
                          <a:effectLst/>
                        </a:rPr>
                        <a:t>Colbún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10,1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4.547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2014-15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14,5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3.697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16,5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3.664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3992">
                <a:tc>
                  <a:txBody>
                    <a:bodyPr/>
                    <a:lstStyle/>
                    <a:p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South Haven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 9,3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5.335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2014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75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 10,6 </a:t>
                      </a:r>
                      <a:r>
                        <a:rPr lang="en-US" sz="1800" b="1" dirty="0">
                          <a:effectLst/>
                        </a:rPr>
                        <a:t>ab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s-CL" sz="1800" b="1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5.261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79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50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12,5 </a:t>
                      </a: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  <a:endParaRPr lang="es-CL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4.463 </a:t>
                      </a:r>
                      <a:r>
                        <a:rPr lang="en-US" sz="1800" b="1" dirty="0">
                          <a:effectLst/>
                        </a:rPr>
                        <a:t>b</a:t>
                      </a:r>
                      <a:endParaRPr lang="es-CL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6838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672" y="471810"/>
            <a:ext cx="8686800" cy="1156990"/>
          </a:xfrm>
        </p:spPr>
        <p:txBody>
          <a:bodyPr>
            <a:normAutofit fontScale="90000"/>
          </a:bodyPr>
          <a:lstStyle/>
          <a:p>
            <a:r>
              <a:rPr lang="es-ES" altLang="es-CL" b="1" dirty="0" smtClean="0">
                <a:solidFill>
                  <a:srgbClr val="FFC000"/>
                </a:solidFill>
              </a:rPr>
              <a:t>Resumen: efectos déficit hídrico en arándanos cv. Brigitta. Lobos et al., 2016 </a:t>
            </a:r>
            <a:r>
              <a:rPr lang="es-ES" altLang="es-CL" dirty="0" smtClean="0"/>
              <a:t/>
            </a:r>
            <a:br>
              <a:rPr lang="es-ES" altLang="es-CL" dirty="0" smtClean="0"/>
            </a:br>
            <a:endParaRPr lang="es-CL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728097" cy="184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528707"/>
              </p:ext>
            </p:extLst>
          </p:nvPr>
        </p:nvGraphicFramePr>
        <p:xfrm>
          <a:off x="827584" y="3674468"/>
          <a:ext cx="770414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04"/>
                <a:gridCol w="814861"/>
                <a:gridCol w="814861"/>
                <a:gridCol w="771284"/>
                <a:gridCol w="460353"/>
                <a:gridCol w="472163"/>
                <a:gridCol w="740783"/>
                <a:gridCol w="814861"/>
                <a:gridCol w="656246"/>
                <a:gridCol w="441185"/>
                <a:gridCol w="1050839"/>
              </a:tblGrid>
              <a:tr h="370681">
                <a:tc rowSpan="2">
                  <a:txBody>
                    <a:bodyPr/>
                    <a:lstStyle/>
                    <a:p>
                      <a:r>
                        <a:rPr lang="es-ES" sz="1800" dirty="0" smtClean="0"/>
                        <a:t>País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Calidad a</a:t>
                      </a:r>
                      <a:r>
                        <a:rPr lang="es-ES" sz="1800" baseline="0" dirty="0" smtClean="0"/>
                        <a:t> </a:t>
                      </a:r>
                      <a:r>
                        <a:rPr lang="es-ES" sz="1800" dirty="0" smtClean="0"/>
                        <a:t> cosecha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Calidad en</a:t>
                      </a:r>
                      <a:r>
                        <a:rPr lang="es-ES" sz="1800" baseline="0" dirty="0" smtClean="0"/>
                        <a:t> </a:t>
                      </a:r>
                      <a:r>
                        <a:rPr lang="es-ES" sz="1800" dirty="0" smtClean="0"/>
                        <a:t> postcosecha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</a:tr>
              <a:tr h="370681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Firm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Diam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Acid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SS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Ps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Firm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Diam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Acid</a:t>
                      </a:r>
                      <a:r>
                        <a:rPr lang="es-ES" sz="1800" dirty="0" smtClean="0"/>
                        <a:t>.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SS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r>
                        <a:rPr lang="es-ES" sz="1800" dirty="0" err="1" smtClean="0"/>
                        <a:t>Perd.Ps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Chile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USA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*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err="1" smtClean="0"/>
                        <a:t>ns</a:t>
                      </a:r>
                      <a:endParaRPr lang="es-ES" sz="1800" dirty="0"/>
                    </a:p>
                  </a:txBody>
                  <a:tcPr marL="91431" marR="91431" marT="45700" marB="457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292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rgbClr val="FFC000"/>
                </a:solidFill>
              </a:rPr>
              <a:t>Conclusiones riego deficitario</a:t>
            </a:r>
            <a:endParaRPr lang="es-CL" b="1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P</a:t>
            </a:r>
            <a:r>
              <a:rPr lang="en-US" dirty="0" err="1" smtClean="0">
                <a:solidFill>
                  <a:schemeClr val="bg1"/>
                </a:solidFill>
              </a:rPr>
              <a:t>lantas</a:t>
            </a:r>
            <a:r>
              <a:rPr lang="en-US" dirty="0" smtClean="0">
                <a:solidFill>
                  <a:schemeClr val="bg1"/>
                </a:solidFill>
              </a:rPr>
              <a:t> con deficit </a:t>
            </a:r>
            <a:r>
              <a:rPr lang="en-US" dirty="0" err="1" smtClean="0">
                <a:solidFill>
                  <a:schemeClr val="bg1"/>
                </a:solidFill>
              </a:rPr>
              <a:t>moderado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riego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(75%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r>
              <a:rPr lang="en-US" dirty="0" smtClean="0">
                <a:solidFill>
                  <a:schemeClr val="bg1"/>
                </a:solidFill>
              </a:rPr>
              <a:t>) </a:t>
            </a:r>
            <a:r>
              <a:rPr lang="en-US" dirty="0" err="1" smtClean="0">
                <a:solidFill>
                  <a:schemeClr val="bg1"/>
                </a:solidFill>
              </a:rPr>
              <a:t>tuvieron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en</a:t>
            </a:r>
            <a:r>
              <a:rPr lang="en-US" dirty="0" smtClean="0">
                <a:solidFill>
                  <a:schemeClr val="bg1"/>
                </a:solidFill>
              </a:rPr>
              <a:t> post-</a:t>
            </a:r>
            <a:r>
              <a:rPr lang="en-US" dirty="0" err="1" smtClean="0">
                <a:solidFill>
                  <a:schemeClr val="bg1"/>
                </a:solidFill>
              </a:rPr>
              <a:t>cosecha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fruta</a:t>
            </a:r>
            <a:r>
              <a:rPr lang="en-US" dirty="0" smtClean="0">
                <a:solidFill>
                  <a:schemeClr val="bg1"/>
                </a:solidFill>
              </a:rPr>
              <a:t> con: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Similar </a:t>
            </a:r>
            <a:r>
              <a:rPr lang="en-US" dirty="0" err="1" smtClean="0">
                <a:solidFill>
                  <a:schemeClr val="bg1"/>
                </a:solidFill>
              </a:rPr>
              <a:t>calidad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firmeza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acidez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titulable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sólidos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solubles</a:t>
            </a:r>
            <a:r>
              <a:rPr lang="en-US" dirty="0" smtClean="0">
                <a:solidFill>
                  <a:schemeClr val="bg1"/>
                </a:solidFill>
              </a:rPr>
              <a:t> a 100%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La </a:t>
            </a:r>
            <a:r>
              <a:rPr lang="en-US" dirty="0" err="1" smtClean="0">
                <a:solidFill>
                  <a:schemeClr val="bg1"/>
                </a:solidFill>
              </a:rPr>
              <a:t>actividad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antioxidante</a:t>
            </a:r>
            <a:r>
              <a:rPr lang="en-US" dirty="0" smtClean="0">
                <a:solidFill>
                  <a:schemeClr val="bg1"/>
                </a:solidFill>
              </a:rPr>
              <a:t> (ORAC) </a:t>
            </a:r>
            <a:r>
              <a:rPr lang="en-US" dirty="0" err="1" smtClean="0">
                <a:solidFill>
                  <a:schemeClr val="bg1"/>
                </a:solidFill>
              </a:rPr>
              <a:t>fue</a:t>
            </a:r>
            <a:r>
              <a:rPr lang="en-US" dirty="0" smtClean="0">
                <a:solidFill>
                  <a:schemeClr val="bg1"/>
                </a:solidFill>
              </a:rPr>
              <a:t> similar </a:t>
            </a:r>
            <a:r>
              <a:rPr lang="en-US" dirty="0" err="1" smtClean="0">
                <a:solidFill>
                  <a:schemeClr val="bg1"/>
                </a:solidFill>
              </a:rPr>
              <a:t>en</a:t>
            </a:r>
            <a:r>
              <a:rPr lang="en-US" dirty="0" smtClean="0">
                <a:solidFill>
                  <a:schemeClr val="bg1"/>
                </a:solidFill>
              </a:rPr>
              <a:t> 75%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r>
              <a:rPr lang="en-US" dirty="0" smtClean="0">
                <a:solidFill>
                  <a:schemeClr val="bg1"/>
                </a:solidFill>
              </a:rPr>
              <a:t> y </a:t>
            </a:r>
            <a:r>
              <a:rPr lang="en-US" dirty="0" err="1" smtClean="0">
                <a:solidFill>
                  <a:schemeClr val="bg1"/>
                </a:solidFill>
              </a:rPr>
              <a:t>plantas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plenamente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regadas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(100%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El </a:t>
            </a:r>
            <a:r>
              <a:rPr lang="en-US" dirty="0" err="1" smtClean="0">
                <a:solidFill>
                  <a:schemeClr val="bg1"/>
                </a:solidFill>
              </a:rPr>
              <a:t>estrés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oxidativo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err="1" smtClean="0">
                <a:solidFill>
                  <a:schemeClr val="bg1"/>
                </a:solidFill>
              </a:rPr>
              <a:t>plantas</a:t>
            </a:r>
            <a:r>
              <a:rPr lang="en-US" dirty="0" smtClean="0">
                <a:solidFill>
                  <a:schemeClr val="bg1"/>
                </a:solidFill>
              </a:rPr>
              <a:t> con TBARS) </a:t>
            </a:r>
            <a:r>
              <a:rPr lang="en-US" dirty="0" err="1" smtClean="0">
                <a:solidFill>
                  <a:schemeClr val="bg1"/>
                </a:solidFill>
              </a:rPr>
              <a:t>fue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menor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en</a:t>
            </a:r>
            <a:r>
              <a:rPr lang="en-US" dirty="0" smtClean="0">
                <a:solidFill>
                  <a:schemeClr val="bg1"/>
                </a:solidFill>
              </a:rPr>
              <a:t> 75%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pero</a:t>
            </a:r>
            <a:r>
              <a:rPr lang="en-US" dirty="0" smtClean="0">
                <a:solidFill>
                  <a:schemeClr val="bg1"/>
                </a:solidFill>
              </a:rPr>
              <a:t> la </a:t>
            </a:r>
            <a:r>
              <a:rPr lang="en-US" dirty="0" err="1" smtClean="0">
                <a:solidFill>
                  <a:schemeClr val="bg1"/>
                </a:solidFill>
              </a:rPr>
              <a:t>pérdida</a:t>
            </a:r>
            <a:r>
              <a:rPr lang="en-US" dirty="0" smtClean="0">
                <a:solidFill>
                  <a:schemeClr val="bg1"/>
                </a:solidFill>
              </a:rPr>
              <a:t> de peso </a:t>
            </a:r>
            <a:r>
              <a:rPr lang="en-US" dirty="0" err="1" smtClean="0">
                <a:solidFill>
                  <a:schemeClr val="bg1"/>
                </a:solidFill>
              </a:rPr>
              <a:t>fue</a:t>
            </a:r>
            <a:r>
              <a:rPr lang="en-US" dirty="0" smtClean="0">
                <a:solidFill>
                  <a:schemeClr val="bg1"/>
                </a:solidFill>
              </a:rPr>
              <a:t> similar a la de 50</a:t>
            </a:r>
            <a:r>
              <a:rPr lang="en-US" dirty="0">
                <a:solidFill>
                  <a:schemeClr val="bg1"/>
                </a:solidFill>
              </a:rPr>
              <a:t>% </a:t>
            </a:r>
            <a:r>
              <a:rPr lang="en-US" dirty="0" err="1" smtClean="0">
                <a:solidFill>
                  <a:schemeClr val="bg1"/>
                </a:solidFill>
              </a:rPr>
              <a:t>ETr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48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2600" y="0"/>
            <a:ext cx="8553450" cy="1143000"/>
          </a:xfrm>
        </p:spPr>
        <p:txBody>
          <a:bodyPr/>
          <a:lstStyle/>
          <a:p>
            <a:pPr>
              <a:defRPr/>
            </a:pPr>
            <a:r>
              <a:rPr lang="es-ES" sz="4000" b="1" dirty="0" smtClean="0">
                <a:solidFill>
                  <a:srgbClr val="FFC000"/>
                </a:solidFill>
              </a:rPr>
              <a:t>Poda: algunas consideraciones</a:t>
            </a:r>
            <a:endParaRPr lang="es-ES" sz="4000" b="1" dirty="0">
              <a:solidFill>
                <a:srgbClr val="FFC000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4" y="1268760"/>
            <a:ext cx="8352158" cy="5184775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50000"/>
              </a:spcBef>
              <a:defRPr/>
            </a:pPr>
            <a:r>
              <a:rPr lang="es-ES" dirty="0">
                <a:solidFill>
                  <a:schemeClr val="bg1"/>
                </a:solidFill>
              </a:rPr>
              <a:t>La poda altera la fisiología de la planta, su crecimiento vegetativo y reproductivo, así como la </a:t>
            </a:r>
            <a:r>
              <a:rPr lang="es-ES" dirty="0" smtClean="0">
                <a:solidFill>
                  <a:schemeClr val="bg1"/>
                </a:solidFill>
              </a:rPr>
              <a:t>relación </a:t>
            </a:r>
            <a:r>
              <a:rPr lang="es-ES" dirty="0">
                <a:solidFill>
                  <a:schemeClr val="bg1"/>
                </a:solidFill>
              </a:rPr>
              <a:t>copa/raíz </a:t>
            </a:r>
            <a:endParaRPr lang="es-ES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es-MX" dirty="0" smtClean="0">
                <a:solidFill>
                  <a:schemeClr val="bg1"/>
                </a:solidFill>
              </a:rPr>
              <a:t>Al aumentar severidad de poda se tiende a aumentar el peso de frutos; ello puede bajar el rendimiento.</a:t>
            </a:r>
          </a:p>
          <a:p>
            <a:pPr>
              <a:spcBef>
                <a:spcPct val="50000"/>
              </a:spcBef>
              <a:defRPr/>
            </a:pPr>
            <a:r>
              <a:rPr lang="es-MX" dirty="0" smtClean="0">
                <a:solidFill>
                  <a:schemeClr val="bg1"/>
                </a:solidFill>
              </a:rPr>
              <a:t>Normalmente el menor rendimiento (con poda) se debe a menor número </a:t>
            </a:r>
            <a:r>
              <a:rPr lang="es-MX" dirty="0">
                <a:solidFill>
                  <a:schemeClr val="bg1"/>
                </a:solidFill>
              </a:rPr>
              <a:t>p</a:t>
            </a:r>
            <a:r>
              <a:rPr lang="es-MX" dirty="0" smtClean="0">
                <a:solidFill>
                  <a:schemeClr val="bg1"/>
                </a:solidFill>
              </a:rPr>
              <a:t>ero </a:t>
            </a:r>
            <a:r>
              <a:rPr lang="es-MX" dirty="0" smtClean="0">
                <a:solidFill>
                  <a:schemeClr val="bg1"/>
                </a:solidFill>
              </a:rPr>
              <a:t>hay mayor </a:t>
            </a:r>
            <a:r>
              <a:rPr lang="es-MX" dirty="0" smtClean="0">
                <a:solidFill>
                  <a:schemeClr val="bg1"/>
                </a:solidFill>
              </a:rPr>
              <a:t>peso (calidad) de fruta. Debe definirse entonces un “óptimo económico”</a:t>
            </a:r>
          </a:p>
          <a:p>
            <a:pPr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bg1"/>
                </a:solidFill>
              </a:rPr>
              <a:t>La </a:t>
            </a:r>
            <a:r>
              <a:rPr lang="es-ES" dirty="0">
                <a:solidFill>
                  <a:schemeClr val="bg1"/>
                </a:solidFill>
              </a:rPr>
              <a:t>poda </a:t>
            </a:r>
            <a:r>
              <a:rPr lang="es-ES" dirty="0" smtClean="0">
                <a:solidFill>
                  <a:schemeClr val="bg1"/>
                </a:solidFill>
              </a:rPr>
              <a:t>altera la </a:t>
            </a:r>
            <a:r>
              <a:rPr lang="es-ES" dirty="0">
                <a:solidFill>
                  <a:schemeClr val="bg1"/>
                </a:solidFill>
              </a:rPr>
              <a:t>distribución de luz en la copa de las plantas. La luz participa en: 1) fotosíntesis (crecimiento de órganos de la planta), 2) formación de yemas florales, </a:t>
            </a:r>
            <a:r>
              <a:rPr lang="es-ES" dirty="0" smtClean="0">
                <a:solidFill>
                  <a:schemeClr val="bg1"/>
                </a:solidFill>
              </a:rPr>
              <a:t>y 3</a:t>
            </a:r>
            <a:r>
              <a:rPr lang="es-ES" dirty="0">
                <a:solidFill>
                  <a:schemeClr val="bg1"/>
                </a:solidFill>
              </a:rPr>
              <a:t>) calidad de fruta a cosecha y en </a:t>
            </a:r>
            <a:r>
              <a:rPr lang="es-ES" dirty="0" err="1">
                <a:solidFill>
                  <a:schemeClr val="bg1"/>
                </a:solidFill>
              </a:rPr>
              <a:t>postcosecha</a:t>
            </a:r>
            <a:endParaRPr lang="es-ES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s-MX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s-MX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5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156500"/>
            <a:ext cx="7886700" cy="1325563"/>
          </a:xfrm>
        </p:spPr>
        <p:txBody>
          <a:bodyPr/>
          <a:lstStyle/>
          <a:p>
            <a:r>
              <a:rPr lang="en-US" b="1" dirty="0" err="1" smtClean="0">
                <a:solidFill>
                  <a:srgbClr val="FFC000"/>
                </a:solidFill>
              </a:rPr>
              <a:t>Objetivos</a:t>
            </a:r>
            <a:r>
              <a:rPr lang="en-US" b="1" dirty="0" smtClean="0">
                <a:solidFill>
                  <a:srgbClr val="FFC000"/>
                </a:solidFill>
              </a:rPr>
              <a:t> de la </a:t>
            </a:r>
            <a:r>
              <a:rPr lang="en-US" b="1" dirty="0" err="1" smtClean="0">
                <a:solidFill>
                  <a:srgbClr val="FFC000"/>
                </a:solidFill>
              </a:rPr>
              <a:t>poda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62976" y="1429027"/>
            <a:ext cx="7825448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600" dirty="0" smtClean="0">
                <a:solidFill>
                  <a:schemeClr val="bg1"/>
                </a:solidFill>
              </a:rPr>
              <a:t>Dar forma y altura a la planta</a:t>
            </a:r>
          </a:p>
          <a:p>
            <a:pPr>
              <a:buFont typeface="Arial" pitchFamily="34" charset="0"/>
              <a:buChar char="•"/>
            </a:pPr>
            <a:endParaRPr lang="es-ES" sz="26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600" dirty="0" smtClean="0">
                <a:solidFill>
                  <a:schemeClr val="bg1"/>
                </a:solidFill>
              </a:rPr>
              <a:t>Permitir </a:t>
            </a:r>
            <a:r>
              <a:rPr lang="es-ES" sz="2600" dirty="0">
                <a:solidFill>
                  <a:schemeClr val="bg1"/>
                </a:solidFill>
              </a:rPr>
              <a:t>la máxima  y mas pronta ocupación del espacio</a:t>
            </a:r>
          </a:p>
          <a:p>
            <a:pPr>
              <a:buFont typeface="Arial" pitchFamily="34" charset="0"/>
              <a:buChar char="•"/>
            </a:pPr>
            <a:endParaRPr lang="es-ES" sz="2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600" dirty="0" smtClean="0">
                <a:solidFill>
                  <a:schemeClr val="bg1"/>
                </a:solidFill>
              </a:rPr>
              <a:t>Renovar madera e ingresar luz a la copa  </a:t>
            </a:r>
          </a:p>
          <a:p>
            <a:pPr>
              <a:buFont typeface="Arial" pitchFamily="34" charset="0"/>
              <a:buChar char="•"/>
            </a:pPr>
            <a:endParaRPr lang="es-ES" sz="26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600" dirty="0" smtClean="0">
                <a:solidFill>
                  <a:schemeClr val="bg1"/>
                </a:solidFill>
              </a:rPr>
              <a:t> Mantener productividad y </a:t>
            </a:r>
            <a:r>
              <a:rPr lang="es-ES" sz="2600" dirty="0" smtClean="0">
                <a:solidFill>
                  <a:srgbClr val="FFFF00"/>
                </a:solidFill>
              </a:rPr>
              <a:t>controlar carga para	asegurar fruta de calidad</a:t>
            </a:r>
          </a:p>
          <a:p>
            <a:pPr>
              <a:buFont typeface="Arial" pitchFamily="34" charset="0"/>
              <a:buChar char="•"/>
            </a:pPr>
            <a:endParaRPr lang="es-ES" sz="2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600" dirty="0" smtClean="0">
                <a:solidFill>
                  <a:schemeClr val="bg1"/>
                </a:solidFill>
              </a:rPr>
              <a:t>Facilitar la cosecha y permitir </a:t>
            </a:r>
            <a:r>
              <a:rPr lang="es-ES" sz="2600" dirty="0">
                <a:solidFill>
                  <a:schemeClr val="bg1"/>
                </a:solidFill>
              </a:rPr>
              <a:t>circulación de máquinas y </a:t>
            </a:r>
            <a:r>
              <a:rPr lang="es-ES" sz="2600" dirty="0" smtClean="0">
                <a:solidFill>
                  <a:schemeClr val="bg1"/>
                </a:solidFill>
              </a:rPr>
              <a:t>	personas</a:t>
            </a:r>
          </a:p>
          <a:p>
            <a:pPr>
              <a:buFont typeface="Arial" pitchFamily="34" charset="0"/>
              <a:buChar char="•"/>
            </a:pPr>
            <a:endParaRPr lang="es-ES" sz="2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s-ES" sz="2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s-ES" sz="2400" dirty="0">
              <a:solidFill>
                <a:schemeClr val="bg1"/>
              </a:solidFill>
            </a:endParaRPr>
          </a:p>
          <a:p>
            <a:endParaRPr lang="es-E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44" y="1886744"/>
            <a:ext cx="592931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221566" y="365761"/>
            <a:ext cx="8746587" cy="1338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 smtClean="0">
                <a:solidFill>
                  <a:srgbClr val="FFC000"/>
                </a:solidFill>
              </a:rPr>
              <a:t>Efecto de tratamientos de poda en rendimiento</a:t>
            </a:r>
          </a:p>
          <a:p>
            <a:r>
              <a:rPr lang="es-CL" b="1" dirty="0" smtClean="0">
                <a:solidFill>
                  <a:srgbClr val="FFC000"/>
                </a:solidFill>
              </a:rPr>
              <a:t>de fruta cv. O´Neal. Fuente: </a:t>
            </a:r>
            <a:r>
              <a:rPr lang="es-CL" b="1" dirty="0" err="1" smtClean="0">
                <a:solidFill>
                  <a:srgbClr val="FFC000"/>
                </a:solidFill>
              </a:rPr>
              <a:t>Pescie</a:t>
            </a:r>
            <a:r>
              <a:rPr lang="es-CL" b="1" dirty="0" smtClean="0">
                <a:solidFill>
                  <a:srgbClr val="FFC000"/>
                </a:solidFill>
              </a:rPr>
              <a:t> et al., 2011</a:t>
            </a:r>
            <a:endParaRPr lang="es-CL" b="1" dirty="0">
              <a:solidFill>
                <a:srgbClr val="FFC000"/>
              </a:solidFill>
            </a:endParaRPr>
          </a:p>
        </p:txBody>
      </p:sp>
      <p:sp>
        <p:nvSpPr>
          <p:cNvPr id="4" name="1 Elipse"/>
          <p:cNvSpPr/>
          <p:nvPr/>
        </p:nvSpPr>
        <p:spPr>
          <a:xfrm>
            <a:off x="3275856" y="2348880"/>
            <a:ext cx="833338" cy="5847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  <p:sp>
        <p:nvSpPr>
          <p:cNvPr id="6" name="1 Elipse"/>
          <p:cNvSpPr/>
          <p:nvPr/>
        </p:nvSpPr>
        <p:spPr>
          <a:xfrm>
            <a:off x="3851920" y="2641272"/>
            <a:ext cx="2592288" cy="12917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880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1566" y="351693"/>
            <a:ext cx="8746587" cy="1338996"/>
          </a:xfrm>
        </p:spPr>
        <p:txBody>
          <a:bodyPr>
            <a:normAutofit/>
          </a:bodyPr>
          <a:lstStyle/>
          <a:p>
            <a:r>
              <a:rPr lang="es-CL" sz="3600" b="1" dirty="0" smtClean="0">
                <a:solidFill>
                  <a:srgbClr val="FFC000"/>
                </a:solidFill>
              </a:rPr>
              <a:t>Efecto de tratamientos de poda en peso de frutos cv. O´Neal. Fuente: </a:t>
            </a:r>
            <a:r>
              <a:rPr lang="es-CL" sz="3600" b="1" dirty="0" err="1" smtClean="0">
                <a:solidFill>
                  <a:srgbClr val="FFC000"/>
                </a:solidFill>
              </a:rPr>
              <a:t>Pescie</a:t>
            </a:r>
            <a:r>
              <a:rPr lang="es-CL" sz="3600" b="1" dirty="0" smtClean="0">
                <a:solidFill>
                  <a:srgbClr val="FFC000"/>
                </a:solidFill>
              </a:rPr>
              <a:t> et al., 2011</a:t>
            </a:r>
            <a:endParaRPr lang="es-CL" sz="36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0620036"/>
              </p:ext>
            </p:extLst>
          </p:nvPr>
        </p:nvGraphicFramePr>
        <p:xfrm>
          <a:off x="251519" y="2222947"/>
          <a:ext cx="8712968" cy="3510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4497"/>
                <a:gridCol w="2000692"/>
                <a:gridCol w="1742593"/>
                <a:gridCol w="1890293"/>
                <a:gridCol w="1594893"/>
              </a:tblGrid>
              <a:tr h="697036">
                <a:tc rowSpan="2">
                  <a:txBody>
                    <a:bodyPr/>
                    <a:lstStyle/>
                    <a:p>
                      <a:endParaRPr lang="es-CL" dirty="0" smtClean="0"/>
                    </a:p>
                    <a:p>
                      <a:r>
                        <a:rPr lang="es-CL" sz="2000" dirty="0" smtClean="0"/>
                        <a:t>Peso</a:t>
                      </a:r>
                      <a:r>
                        <a:rPr lang="es-CL" sz="2000" baseline="0" dirty="0" smtClean="0"/>
                        <a:t>  de fruto (g)</a:t>
                      </a:r>
                      <a:endParaRPr lang="es-CL" sz="2000" dirty="0"/>
                    </a:p>
                  </a:txBody>
                  <a:tcPr marL="68580" marR="68580"/>
                </a:tc>
                <a:tc gridSpan="4">
                  <a:txBody>
                    <a:bodyPr/>
                    <a:lstStyle/>
                    <a:p>
                      <a:r>
                        <a:rPr lang="es-CL" sz="2000" dirty="0" smtClean="0"/>
                        <a:t>   Efecto</a:t>
                      </a:r>
                      <a:r>
                        <a:rPr lang="es-CL" sz="2000" baseline="0" dirty="0" smtClean="0"/>
                        <a:t> de tipo de poda en p</a:t>
                      </a:r>
                      <a:r>
                        <a:rPr lang="es-CL" sz="2000" dirty="0" smtClean="0"/>
                        <a:t>roporción de frutos  de cada peso (%)</a:t>
                      </a:r>
                      <a:endParaRPr lang="es-CL" sz="2000" dirty="0"/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660165">
                <a:tc v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Testigo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Poda</a:t>
                      </a:r>
                      <a:r>
                        <a:rPr lang="es-CL" baseline="0" dirty="0" smtClean="0"/>
                        <a:t> Invierno (PI)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PI + Despunte Verano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Poda Intensa Verano</a:t>
                      </a:r>
                      <a:endParaRPr lang="es-CL" dirty="0"/>
                    </a:p>
                  </a:txBody>
                  <a:tcPr marL="68580" marR="68580"/>
                </a:tc>
              </a:tr>
              <a:tr h="515008">
                <a:tc>
                  <a:txBody>
                    <a:bodyPr/>
                    <a:lstStyle/>
                    <a:p>
                      <a:r>
                        <a:rPr lang="es-CL" dirty="0" smtClean="0"/>
                        <a:t>Mayor</a:t>
                      </a:r>
                      <a:r>
                        <a:rPr lang="es-CL" baseline="0" dirty="0" smtClean="0"/>
                        <a:t> a 2,0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 1,6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  6,9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 5,4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  2,8</a:t>
                      </a:r>
                      <a:endParaRPr lang="es-CL" dirty="0"/>
                    </a:p>
                  </a:txBody>
                  <a:tcPr marL="68580" marR="68580"/>
                </a:tc>
              </a:tr>
              <a:tr h="546882">
                <a:tc>
                  <a:txBody>
                    <a:bodyPr/>
                    <a:lstStyle/>
                    <a:p>
                      <a:r>
                        <a:rPr lang="es-CL" dirty="0" smtClean="0"/>
                        <a:t>1,6 a 1,9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14,2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24,8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24,6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23,2</a:t>
                      </a:r>
                      <a:endParaRPr lang="es-CL" dirty="0"/>
                    </a:p>
                  </a:txBody>
                  <a:tcPr marL="68580" marR="68580"/>
                </a:tc>
              </a:tr>
              <a:tr h="475020">
                <a:tc>
                  <a:txBody>
                    <a:bodyPr/>
                    <a:lstStyle/>
                    <a:p>
                      <a:r>
                        <a:rPr lang="es-CL" dirty="0" smtClean="0"/>
                        <a:t>1,0 a 1,5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50,1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52,8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52,0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62,1</a:t>
                      </a:r>
                      <a:endParaRPr lang="es-CL" dirty="0"/>
                    </a:p>
                  </a:txBody>
                  <a:tcPr marL="68580" marR="68580"/>
                </a:tc>
              </a:tr>
              <a:tr h="616198">
                <a:tc>
                  <a:txBody>
                    <a:bodyPr/>
                    <a:lstStyle/>
                    <a:p>
                      <a:r>
                        <a:rPr lang="es-CL" dirty="0" smtClean="0"/>
                        <a:t>Menor a 1,0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30,1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15,5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18,0</a:t>
                      </a:r>
                      <a:endParaRPr lang="es-CL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11,9</a:t>
                      </a:r>
                      <a:endParaRPr lang="es-CL" dirty="0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3" name="2 Elipse"/>
          <p:cNvSpPr/>
          <p:nvPr/>
        </p:nvSpPr>
        <p:spPr>
          <a:xfrm>
            <a:off x="2339752" y="5085184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4 Elipse"/>
          <p:cNvSpPr/>
          <p:nvPr/>
        </p:nvSpPr>
        <p:spPr>
          <a:xfrm>
            <a:off x="4211960" y="3501008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5 Elipse"/>
          <p:cNvSpPr/>
          <p:nvPr/>
        </p:nvSpPr>
        <p:spPr>
          <a:xfrm>
            <a:off x="2339752" y="3501008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7740352" y="5085184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7740352" y="4581128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8 Elipse"/>
          <p:cNvSpPr/>
          <p:nvPr/>
        </p:nvSpPr>
        <p:spPr>
          <a:xfrm>
            <a:off x="4067944" y="3933056"/>
            <a:ext cx="460851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89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Efecto de tratamientos de poda en antioxidantes de la fruta de cv. </a:t>
            </a:r>
            <a:r>
              <a:rPr lang="es-CL" dirty="0" err="1" smtClean="0">
                <a:solidFill>
                  <a:srgbClr val="FFC000"/>
                </a:solidFill>
              </a:rPr>
              <a:t>Misty</a:t>
            </a:r>
            <a:r>
              <a:rPr lang="es-CL" dirty="0" smtClean="0">
                <a:solidFill>
                  <a:srgbClr val="FFC000"/>
                </a:solidFill>
              </a:rPr>
              <a:t> en sur de Brasil: </a:t>
            </a:r>
            <a:r>
              <a:rPr lang="es-CL" dirty="0" err="1" smtClean="0">
                <a:solidFill>
                  <a:srgbClr val="FFC000"/>
                </a:solidFill>
              </a:rPr>
              <a:t>Moura</a:t>
            </a:r>
            <a:r>
              <a:rPr lang="es-CL" dirty="0" smtClean="0">
                <a:solidFill>
                  <a:srgbClr val="FFC000"/>
                </a:solidFill>
              </a:rPr>
              <a:t> et al., 2017</a:t>
            </a:r>
            <a:endParaRPr lang="es-CL" dirty="0">
              <a:solidFill>
                <a:srgbClr val="FFC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28" y="2018382"/>
            <a:ext cx="8704660" cy="479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4572000" y="4869160"/>
            <a:ext cx="1368152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4 Elipse"/>
          <p:cNvSpPr/>
          <p:nvPr/>
        </p:nvSpPr>
        <p:spPr>
          <a:xfrm>
            <a:off x="6732240" y="4869160"/>
            <a:ext cx="1584176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5 Elipse"/>
          <p:cNvSpPr/>
          <p:nvPr/>
        </p:nvSpPr>
        <p:spPr>
          <a:xfrm>
            <a:off x="6588224" y="3645024"/>
            <a:ext cx="1728192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4572000" y="3645024"/>
            <a:ext cx="1520552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552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L" sz="4000" dirty="0" smtClean="0">
                <a:solidFill>
                  <a:srgbClr val="FFC000"/>
                </a:solidFill>
              </a:rPr>
              <a:t>FACTORES DE PRECOSECHA QUE AFECTAN LA POSTCOSECHA DE ARANDANOS</a:t>
            </a:r>
            <a:r>
              <a:rPr lang="es-CL" dirty="0" smtClean="0">
                <a:solidFill>
                  <a:srgbClr val="FFFF00"/>
                </a:solidFill>
              </a:rPr>
              <a:t/>
            </a:r>
            <a:br>
              <a:rPr lang="es-CL" dirty="0" smtClean="0">
                <a:solidFill>
                  <a:srgbClr val="FFFF00"/>
                </a:solidFill>
              </a:rPr>
            </a:b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16224"/>
            <a:ext cx="8435280" cy="4997152"/>
          </a:xfrm>
        </p:spPr>
        <p:txBody>
          <a:bodyPr>
            <a:normAutofit fontScale="92500"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Genéticos: Variedad (</a:t>
            </a:r>
            <a:r>
              <a:rPr lang="es-CL" dirty="0" err="1" smtClean="0">
                <a:solidFill>
                  <a:schemeClr val="bg1"/>
                </a:solidFill>
              </a:rPr>
              <a:t>portainjerto</a:t>
            </a:r>
            <a:r>
              <a:rPr lang="es-CL" dirty="0" smtClean="0">
                <a:solidFill>
                  <a:schemeClr val="bg1"/>
                </a:solidFill>
              </a:rPr>
              <a:t>?)</a:t>
            </a:r>
          </a:p>
          <a:p>
            <a:endParaRPr lang="es-CL" sz="12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Ambientales: suelo = agua, nutrientes, </a:t>
            </a:r>
            <a:r>
              <a:rPr lang="es-CL" dirty="0" err="1" smtClean="0">
                <a:solidFill>
                  <a:schemeClr val="bg1"/>
                </a:solidFill>
              </a:rPr>
              <a:t>T°</a:t>
            </a:r>
            <a:r>
              <a:rPr lang="es-CL" dirty="0" smtClean="0">
                <a:solidFill>
                  <a:schemeClr val="bg1"/>
                </a:solidFill>
              </a:rPr>
              <a:t>…</a:t>
            </a:r>
          </a:p>
          <a:p>
            <a:pPr marL="0" indent="0">
              <a:buNone/>
            </a:pPr>
            <a:r>
              <a:rPr lang="es-CL" dirty="0">
                <a:solidFill>
                  <a:schemeClr val="bg1"/>
                </a:solidFill>
              </a:rPr>
              <a:t>	</a:t>
            </a:r>
            <a:r>
              <a:rPr lang="es-CL" dirty="0" smtClean="0">
                <a:solidFill>
                  <a:schemeClr val="bg1"/>
                </a:solidFill>
              </a:rPr>
              <a:t>	        aéreo = luz, </a:t>
            </a:r>
            <a:r>
              <a:rPr lang="es-CL" dirty="0" err="1" smtClean="0">
                <a:solidFill>
                  <a:schemeClr val="bg1"/>
                </a:solidFill>
              </a:rPr>
              <a:t>T°</a:t>
            </a:r>
            <a:r>
              <a:rPr lang="es-CL" dirty="0" smtClean="0">
                <a:solidFill>
                  <a:schemeClr val="bg1"/>
                </a:solidFill>
              </a:rPr>
              <a:t>, lluvia, viento…</a:t>
            </a:r>
          </a:p>
          <a:p>
            <a:pPr marL="0" indent="0">
              <a:buNone/>
            </a:pPr>
            <a:endParaRPr lang="es-CL" sz="13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Bióticos : plagas, enfermedades, pájaros…</a:t>
            </a:r>
          </a:p>
          <a:p>
            <a:endParaRPr lang="es-CL" sz="1300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Manejo: Agua, nutrientes, control fitosanitario</a:t>
            </a:r>
          </a:p>
          <a:p>
            <a:pPr marL="0" indent="0">
              <a:buNone/>
            </a:pPr>
            <a:r>
              <a:rPr lang="es-CL" dirty="0">
                <a:solidFill>
                  <a:schemeClr val="bg1"/>
                </a:solidFill>
              </a:rPr>
              <a:t> </a:t>
            </a:r>
            <a:r>
              <a:rPr lang="es-CL" dirty="0" smtClean="0">
                <a:solidFill>
                  <a:schemeClr val="bg1"/>
                </a:solidFill>
              </a:rPr>
              <a:t>                   Poda, sistema conducción</a:t>
            </a:r>
          </a:p>
          <a:p>
            <a:pPr marL="0" indent="0">
              <a:buNone/>
            </a:pPr>
            <a:r>
              <a:rPr lang="es-CL" dirty="0">
                <a:solidFill>
                  <a:schemeClr val="bg1"/>
                </a:solidFill>
              </a:rPr>
              <a:t> </a:t>
            </a:r>
            <a:r>
              <a:rPr lang="es-CL" dirty="0" smtClean="0">
                <a:solidFill>
                  <a:schemeClr val="bg1"/>
                </a:solidFill>
              </a:rPr>
              <a:t>                   Reguladores de crecimiento</a:t>
            </a:r>
          </a:p>
          <a:p>
            <a:pPr marL="0" indent="0">
              <a:buNone/>
            </a:pPr>
            <a:r>
              <a:rPr lang="es-CL" dirty="0"/>
              <a:t> </a:t>
            </a:r>
            <a:r>
              <a:rPr lang="es-CL" dirty="0" smtClean="0"/>
              <a:t>                   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12489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8650" y="13426"/>
            <a:ext cx="7886700" cy="1325563"/>
          </a:xfrm>
        </p:spPr>
        <p:txBody>
          <a:bodyPr/>
          <a:lstStyle/>
          <a:p>
            <a:r>
              <a:rPr lang="es-CL" b="1" dirty="0" smtClean="0">
                <a:solidFill>
                  <a:srgbClr val="FFC000"/>
                </a:solidFill>
              </a:rPr>
              <a:t>“Estrategias” de poda</a:t>
            </a:r>
            <a:endParaRPr lang="es-CL" b="1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28650" y="1280161"/>
            <a:ext cx="8515350" cy="5677231"/>
          </a:xfrm>
        </p:spPr>
        <p:txBody>
          <a:bodyPr>
            <a:normAutofit fontScale="85000"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Se debe buscar máximo beneficio a mínimo costo. Es decir, debe intentar alcanzarse la mejor relación beneficio/costo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El beneficio puede estar dado por: &gt; rendimiento, &gt; tamaño fruta, mejor calidad, mejor postcosecha, etc.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Beneficio/Costo = US$ netos obtenidos por hectárea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Hay dos opciones principales para enfrentar la poda:</a:t>
            </a:r>
          </a:p>
          <a:p>
            <a:pPr lvl="1"/>
            <a:r>
              <a:rPr lang="es-CL" dirty="0" smtClean="0">
                <a:solidFill>
                  <a:schemeClr val="bg1"/>
                </a:solidFill>
              </a:rPr>
              <a:t>1.- </a:t>
            </a:r>
            <a:r>
              <a:rPr lang="es-CL" b="1" dirty="0" smtClean="0">
                <a:solidFill>
                  <a:schemeClr val="bg1"/>
                </a:solidFill>
              </a:rPr>
              <a:t>Abrir pocas aperturas grandes: </a:t>
            </a:r>
            <a:r>
              <a:rPr lang="es-CL" dirty="0" smtClean="0">
                <a:solidFill>
                  <a:schemeClr val="bg1"/>
                </a:solidFill>
              </a:rPr>
              <a:t>&gt; rapidez, &lt; costo, usa mano de obra menos especializada, pocas reglas a podadores; es fácil caer en poda en exceso</a:t>
            </a:r>
          </a:p>
          <a:p>
            <a:pPr lvl="1"/>
            <a:r>
              <a:rPr lang="es-CL" dirty="0" smtClean="0">
                <a:solidFill>
                  <a:schemeClr val="bg1"/>
                </a:solidFill>
              </a:rPr>
              <a:t>2.- </a:t>
            </a:r>
            <a:r>
              <a:rPr lang="es-CL" b="1" dirty="0" smtClean="0">
                <a:solidFill>
                  <a:schemeClr val="bg1"/>
                </a:solidFill>
              </a:rPr>
              <a:t>Abrir muchas apertura s pequeñas</a:t>
            </a:r>
            <a:r>
              <a:rPr lang="es-CL" dirty="0" smtClean="0">
                <a:solidFill>
                  <a:schemeClr val="bg1"/>
                </a:solidFill>
              </a:rPr>
              <a:t>: &gt; lentitud, &gt; costo, requiere más arte y menos mecánica (mayor diversidad), se regula mejor la intensidad de poda</a:t>
            </a:r>
            <a:endParaRPr lang="es-CL" dirty="0">
              <a:solidFill>
                <a:schemeClr val="bg1"/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6820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rgbClr val="FFC000"/>
                </a:solidFill>
              </a:rPr>
              <a:t>Esquema de la Poda Sectorial</a:t>
            </a:r>
            <a:endParaRPr lang="es-CL" b="1" dirty="0">
              <a:solidFill>
                <a:srgbClr val="FFC000"/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1650"/>
            <a:ext cx="4067079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25670"/>
            <a:ext cx="5436097" cy="361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04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6082" name="Picture 2" descr="H:\fotos poda\FOTOS PROFE\DSC001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1338" cy="4351338"/>
          </a:xfrm>
          <a:prstGeom prst="rect">
            <a:avLst/>
          </a:prstGeom>
          <a:noFill/>
        </p:spPr>
      </p:pic>
      <p:pic>
        <p:nvPicPr>
          <p:cNvPr id="46083" name="Picture 3" descr="H:\fotos poda\FOTOS PROFE\DSC006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0261" y="2129084"/>
            <a:ext cx="4651427" cy="4651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75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-315416"/>
            <a:ext cx="9396536" cy="1484784"/>
          </a:xfrm>
        </p:spPr>
        <p:txBody>
          <a:bodyPr/>
          <a:lstStyle/>
          <a:p>
            <a:pPr>
              <a:defRPr/>
            </a:pPr>
            <a:r>
              <a:rPr lang="es-CL" b="1" dirty="0" smtClean="0">
                <a:solidFill>
                  <a:srgbClr val="FFC000"/>
                </a:solidFill>
              </a:rPr>
              <a:t> Resumen de efectos: poda sectorial</a:t>
            </a:r>
            <a:endParaRPr lang="es-CL" b="1" dirty="0">
              <a:solidFill>
                <a:srgbClr val="FFC000"/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564824"/>
              </p:ext>
            </p:extLst>
          </p:nvPr>
        </p:nvGraphicFramePr>
        <p:xfrm>
          <a:off x="323527" y="1104572"/>
          <a:ext cx="8352929" cy="4844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008112"/>
                <a:gridCol w="1080120"/>
                <a:gridCol w="935590"/>
                <a:gridCol w="720090"/>
                <a:gridCol w="944857"/>
                <a:gridCol w="1359903"/>
                <a:gridCol w="1368153"/>
              </a:tblGrid>
              <a:tr h="983482"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Cultivar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Zona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Tipo de poda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Área podada       (%)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Peso frutos </a:t>
                      </a:r>
                    </a:p>
                    <a:p>
                      <a:r>
                        <a:rPr lang="es-CL" sz="1600" dirty="0" smtClean="0"/>
                        <a:t>   (g)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Número frutos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Rendimiento</a:t>
                      </a:r>
                    </a:p>
                    <a:p>
                      <a:r>
                        <a:rPr lang="es-CL" sz="1600" dirty="0" smtClean="0"/>
                        <a:t>  (Kg/</a:t>
                      </a:r>
                      <a:r>
                        <a:rPr lang="es-CL" sz="1600" baseline="0" dirty="0" smtClean="0"/>
                        <a:t> planta)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600" dirty="0" smtClean="0"/>
                        <a:t>Aumento en rendimiento </a:t>
                      </a:r>
                      <a:endParaRPr lang="es-CL" sz="1600" dirty="0"/>
                    </a:p>
                  </a:txBody>
                  <a:tcPr marL="68581" marR="68581" marT="45715" marB="45715"/>
                </a:tc>
              </a:tr>
              <a:tr h="662686"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Brigitta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Linares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Sectorial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10,1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2,04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3.978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8,10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47 %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</a:tr>
              <a:tr h="605446"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Rápida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1,5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1,35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4.075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5,52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</a:tr>
              <a:tr h="668114"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Brigitta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Romeral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Sectorial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7,2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1,85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5.173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9,60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18 %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</a:tr>
              <a:tr h="591799"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Rápida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1,9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1,23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6.557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8,13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</a:tr>
              <a:tr h="662686">
                <a:tc>
                  <a:txBody>
                    <a:bodyPr/>
                    <a:lstStyle/>
                    <a:p>
                      <a:r>
                        <a:rPr lang="es-CL" sz="1800" dirty="0" err="1" smtClean="0"/>
                        <a:t>Duke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Linares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Sectorial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8,1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1,41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5.760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8,10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b="1" dirty="0" smtClean="0">
                          <a:solidFill>
                            <a:srgbClr val="FF0000"/>
                          </a:solidFill>
                        </a:rPr>
                        <a:t>87 %</a:t>
                      </a:r>
                      <a:endParaRPr lang="es-CL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1" marR="68581" marT="45715" marB="45715"/>
                </a:tc>
              </a:tr>
              <a:tr h="670495"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endParaRPr lang="es-CL" sz="180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r>
                        <a:rPr lang="es-CL" sz="1800" dirty="0" smtClean="0"/>
                        <a:t>Rápida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4,7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1,27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3.305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 smtClean="0"/>
                        <a:t>4,32</a:t>
                      </a:r>
                      <a:endParaRPr lang="es-CL" sz="1800" dirty="0"/>
                    </a:p>
                  </a:txBody>
                  <a:tcPr marL="68581" marR="68581" marT="45715" marB="45715"/>
                </a:tc>
                <a:tc>
                  <a:txBody>
                    <a:bodyPr/>
                    <a:lstStyle/>
                    <a:p>
                      <a:pPr algn="ctr"/>
                      <a:endParaRPr lang="es-CL" sz="1800" dirty="0"/>
                    </a:p>
                  </a:txBody>
                  <a:tcPr marL="68581" marR="68581" marT="45715" marB="45715"/>
                </a:tc>
              </a:tr>
            </a:tbl>
          </a:graphicData>
        </a:graphic>
      </p:graphicFrame>
      <p:sp>
        <p:nvSpPr>
          <p:cNvPr id="76877" name="3 CuadroTexto"/>
          <p:cNvSpPr txBox="1">
            <a:spLocks noChangeArrowheads="1"/>
          </p:cNvSpPr>
          <p:nvPr/>
        </p:nvSpPr>
        <p:spPr bwMode="auto">
          <a:xfrm>
            <a:off x="890588" y="6032500"/>
            <a:ext cx="7339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altLang="es-CL" b="1" dirty="0">
                <a:solidFill>
                  <a:srgbClr val="FFFF00"/>
                </a:solidFill>
              </a:rPr>
              <a:t>Poda rápida: se </a:t>
            </a:r>
            <a:r>
              <a:rPr lang="es-CL" altLang="es-CL" b="1" dirty="0" smtClean="0">
                <a:solidFill>
                  <a:srgbClr val="FFFF00"/>
                </a:solidFill>
              </a:rPr>
              <a:t>cortó, </a:t>
            </a:r>
            <a:r>
              <a:rPr lang="es-CL" altLang="es-CL" b="1" dirty="0">
                <a:solidFill>
                  <a:srgbClr val="FFFF00"/>
                </a:solidFill>
              </a:rPr>
              <a:t>desde la </a:t>
            </a:r>
            <a:r>
              <a:rPr lang="es-CL" altLang="es-CL" b="1" dirty="0" smtClean="0">
                <a:solidFill>
                  <a:srgbClr val="FFFF00"/>
                </a:solidFill>
              </a:rPr>
              <a:t>base, </a:t>
            </a:r>
            <a:r>
              <a:rPr lang="es-CL" altLang="es-CL" b="1" dirty="0">
                <a:solidFill>
                  <a:srgbClr val="FFFF00"/>
                </a:solidFill>
              </a:rPr>
              <a:t>la caña más vieja en cada cuarto de la planta </a:t>
            </a:r>
          </a:p>
        </p:txBody>
      </p:sp>
      <p:sp>
        <p:nvSpPr>
          <p:cNvPr id="6" name="5 Elipse"/>
          <p:cNvSpPr/>
          <p:nvPr/>
        </p:nvSpPr>
        <p:spPr>
          <a:xfrm>
            <a:off x="3419872" y="1988840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3419872" y="3933056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929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476672"/>
            <a:ext cx="8928992" cy="1431032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>
                <a:solidFill>
                  <a:srgbClr val="FFC000"/>
                </a:solidFill>
              </a:rPr>
              <a:t>Proporción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semanal</a:t>
            </a:r>
            <a:r>
              <a:rPr lang="en-US" sz="2800" dirty="0" smtClean="0">
                <a:solidFill>
                  <a:srgbClr val="FFC000"/>
                </a:solidFill>
              </a:rPr>
              <a:t> de </a:t>
            </a:r>
            <a:r>
              <a:rPr lang="en-US" sz="2800" dirty="0" err="1" smtClean="0">
                <a:solidFill>
                  <a:srgbClr val="FFC000"/>
                </a:solidFill>
              </a:rPr>
              <a:t>fruta</a:t>
            </a:r>
            <a:r>
              <a:rPr lang="en-US" sz="2800" dirty="0" smtClean="0">
                <a:solidFill>
                  <a:srgbClr val="FFC000"/>
                </a:solidFill>
              </a:rPr>
              <a:t> 100</a:t>
            </a:r>
            <a:r>
              <a:rPr lang="en-US" sz="2800" dirty="0">
                <a:solidFill>
                  <a:srgbClr val="FFC000"/>
                </a:solidFill>
              </a:rPr>
              <a:t>% </a:t>
            </a:r>
            <a:r>
              <a:rPr lang="en-US" sz="2800" dirty="0" err="1" smtClean="0">
                <a:solidFill>
                  <a:srgbClr val="FFC000"/>
                </a:solidFill>
              </a:rPr>
              <a:t>azul</a:t>
            </a:r>
            <a:r>
              <a:rPr lang="en-US" sz="2800" dirty="0" smtClean="0">
                <a:solidFill>
                  <a:srgbClr val="FFC000"/>
                </a:solidFill>
              </a:rPr>
              <a:t> (</a:t>
            </a:r>
            <a:r>
              <a:rPr lang="en-US" sz="2800" dirty="0">
                <a:solidFill>
                  <a:srgbClr val="FFC000"/>
                </a:solidFill>
              </a:rPr>
              <a:t>A; ‘Duke’ </a:t>
            </a:r>
            <a:r>
              <a:rPr lang="en-US" sz="2800" dirty="0" smtClean="0">
                <a:solidFill>
                  <a:srgbClr val="FFC000"/>
                </a:solidFill>
              </a:rPr>
              <a:t>con </a:t>
            </a:r>
            <a:r>
              <a:rPr lang="en-US" sz="2800" dirty="0" err="1" smtClean="0">
                <a:solidFill>
                  <a:srgbClr val="FFC000"/>
                </a:solidFill>
              </a:rPr>
              <a:t>líneas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sólidas</a:t>
            </a:r>
            <a:r>
              <a:rPr lang="en-US" sz="2800" dirty="0" smtClean="0">
                <a:solidFill>
                  <a:srgbClr val="FFC000"/>
                </a:solidFill>
              </a:rPr>
              <a:t> y </a:t>
            </a:r>
            <a:r>
              <a:rPr lang="en-US" sz="2800" dirty="0">
                <a:solidFill>
                  <a:srgbClr val="FFC000"/>
                </a:solidFill>
              </a:rPr>
              <a:t>‘Brigitta’ </a:t>
            </a:r>
            <a:r>
              <a:rPr lang="en-US" sz="2800" dirty="0" smtClean="0">
                <a:solidFill>
                  <a:srgbClr val="FFC000"/>
                </a:solidFill>
              </a:rPr>
              <a:t>con </a:t>
            </a:r>
            <a:r>
              <a:rPr lang="en-US" sz="2800" dirty="0" err="1" smtClean="0">
                <a:solidFill>
                  <a:srgbClr val="FFC000"/>
                </a:solidFill>
              </a:rPr>
              <a:t>líneas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punteadas</a:t>
            </a:r>
            <a:r>
              <a:rPr lang="en-US" sz="2800" dirty="0" smtClean="0">
                <a:solidFill>
                  <a:srgbClr val="FFC000"/>
                </a:solidFill>
              </a:rPr>
              <a:t>) y </a:t>
            </a:r>
            <a:r>
              <a:rPr lang="en-US" sz="2800" dirty="0" err="1" smtClean="0">
                <a:solidFill>
                  <a:srgbClr val="FFC000"/>
                </a:solidFill>
              </a:rPr>
              <a:t>cantidad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>
                <a:solidFill>
                  <a:srgbClr val="FFC000"/>
                </a:solidFill>
              </a:rPr>
              <a:t>total </a:t>
            </a:r>
            <a:r>
              <a:rPr lang="en-US" sz="2800" dirty="0" smtClean="0">
                <a:solidFill>
                  <a:srgbClr val="FFC000"/>
                </a:solidFill>
              </a:rPr>
              <a:t>de </a:t>
            </a:r>
            <a:r>
              <a:rPr lang="en-US" sz="2800" dirty="0" err="1" smtClean="0">
                <a:solidFill>
                  <a:srgbClr val="FFC000"/>
                </a:solidFill>
              </a:rPr>
              <a:t>fruta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>
                <a:solidFill>
                  <a:srgbClr val="FFC000"/>
                </a:solidFill>
              </a:rPr>
              <a:t>(B) </a:t>
            </a:r>
            <a:r>
              <a:rPr lang="en-US" sz="2800" dirty="0" err="1" smtClean="0">
                <a:solidFill>
                  <a:srgbClr val="FFC000"/>
                </a:solidFill>
              </a:rPr>
              <a:t>producida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en</a:t>
            </a:r>
            <a:r>
              <a:rPr lang="en-US" sz="2800" dirty="0" smtClean="0">
                <a:solidFill>
                  <a:srgbClr val="FFC000"/>
                </a:solidFill>
              </a:rPr>
              <a:t> el </a:t>
            </a:r>
            <a:r>
              <a:rPr lang="en-US" sz="2800" dirty="0" err="1" smtClean="0">
                <a:solidFill>
                  <a:srgbClr val="FFC000"/>
                </a:solidFill>
              </a:rPr>
              <a:t>lado</a:t>
            </a:r>
            <a:r>
              <a:rPr lang="en-US" sz="2800" dirty="0" smtClean="0">
                <a:solidFill>
                  <a:srgbClr val="FFC000"/>
                </a:solidFill>
              </a:rPr>
              <a:t> Este (</a:t>
            </a:r>
            <a:r>
              <a:rPr lang="en-US" sz="2800" dirty="0" err="1" smtClean="0">
                <a:solidFill>
                  <a:srgbClr val="FFC000"/>
                </a:solidFill>
              </a:rPr>
              <a:t>Líneas</a:t>
            </a:r>
            <a:r>
              <a:rPr lang="en-US" sz="2800" dirty="0" smtClean="0">
                <a:solidFill>
                  <a:srgbClr val="FFC000"/>
                </a:solidFill>
              </a:rPr>
              <a:t> y </a:t>
            </a:r>
            <a:r>
              <a:rPr lang="en-US" sz="2800" dirty="0" err="1" smtClean="0">
                <a:solidFill>
                  <a:srgbClr val="FFC000"/>
                </a:solidFill>
              </a:rPr>
              <a:t>barras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rojas</a:t>
            </a:r>
            <a:r>
              <a:rPr lang="en-US" sz="2800" dirty="0" smtClean="0">
                <a:solidFill>
                  <a:srgbClr val="FFC000"/>
                </a:solidFill>
              </a:rPr>
              <a:t>, </a:t>
            </a:r>
            <a:r>
              <a:rPr lang="en-US" sz="2800" dirty="0" err="1" smtClean="0">
                <a:solidFill>
                  <a:srgbClr val="FFC000"/>
                </a:solidFill>
              </a:rPr>
              <a:t>respectivamente</a:t>
            </a:r>
            <a:r>
              <a:rPr lang="en-US" sz="2800" dirty="0" smtClean="0">
                <a:solidFill>
                  <a:srgbClr val="FFC000"/>
                </a:solidFill>
              </a:rPr>
              <a:t>) y </a:t>
            </a:r>
            <a:r>
              <a:rPr lang="en-US" sz="2800" dirty="0" err="1" smtClean="0">
                <a:solidFill>
                  <a:srgbClr val="FFC000"/>
                </a:solidFill>
              </a:rPr>
              <a:t>Oeste</a:t>
            </a:r>
            <a:r>
              <a:rPr lang="en-US" sz="2800" dirty="0" smtClean="0">
                <a:solidFill>
                  <a:srgbClr val="FFC000"/>
                </a:solidFill>
              </a:rPr>
              <a:t> (</a:t>
            </a:r>
            <a:r>
              <a:rPr lang="en-US" sz="2800" dirty="0" err="1">
                <a:solidFill>
                  <a:srgbClr val="FFC000"/>
                </a:solidFill>
              </a:rPr>
              <a:t>Líneas</a:t>
            </a:r>
            <a:r>
              <a:rPr lang="en-US" sz="2800" dirty="0">
                <a:solidFill>
                  <a:srgbClr val="FFC000"/>
                </a:solidFill>
              </a:rPr>
              <a:t> y </a:t>
            </a:r>
            <a:r>
              <a:rPr lang="en-US" sz="2800" dirty="0" err="1">
                <a:solidFill>
                  <a:srgbClr val="FFC000"/>
                </a:solidFill>
              </a:rPr>
              <a:t>barras</a:t>
            </a:r>
            <a:r>
              <a:rPr lang="en-US" sz="2800" dirty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verdes</a:t>
            </a:r>
            <a:r>
              <a:rPr lang="en-US" sz="2800" dirty="0" smtClean="0">
                <a:solidFill>
                  <a:srgbClr val="FFC000"/>
                </a:solidFill>
              </a:rPr>
              <a:t>, </a:t>
            </a:r>
            <a:r>
              <a:rPr lang="en-US" sz="2800" dirty="0" err="1" smtClean="0">
                <a:solidFill>
                  <a:srgbClr val="FFC000"/>
                </a:solidFill>
              </a:rPr>
              <a:t>respectivamente</a:t>
            </a:r>
            <a:r>
              <a:rPr lang="en-US" sz="2800" dirty="0" smtClean="0">
                <a:solidFill>
                  <a:srgbClr val="FFC000"/>
                </a:solidFill>
              </a:rPr>
              <a:t>) de la </a:t>
            </a:r>
            <a:r>
              <a:rPr lang="en-US" sz="2800" dirty="0" err="1" smtClean="0">
                <a:solidFill>
                  <a:srgbClr val="FFC000"/>
                </a:solidFill>
              </a:rPr>
              <a:t>copa</a:t>
            </a:r>
            <a:r>
              <a:rPr lang="en-US" sz="2800" dirty="0" smtClean="0">
                <a:solidFill>
                  <a:srgbClr val="FFC000"/>
                </a:solidFill>
              </a:rPr>
              <a:t>. </a:t>
            </a:r>
            <a:br>
              <a:rPr lang="en-US" sz="2800" dirty="0" smtClean="0">
                <a:solidFill>
                  <a:srgbClr val="FFC000"/>
                </a:solidFill>
              </a:rPr>
            </a:br>
            <a:r>
              <a:rPr lang="en-US" sz="2800" dirty="0" smtClean="0">
                <a:solidFill>
                  <a:srgbClr val="FFC000"/>
                </a:solidFill>
              </a:rPr>
              <a:t>Fuente: Bravo, 2017</a:t>
            </a:r>
            <a:endParaRPr lang="es-CL" sz="2800" dirty="0">
              <a:solidFill>
                <a:srgbClr val="FFC000"/>
              </a:solidFill>
            </a:endParaRPr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69748"/>
            <a:ext cx="9083352" cy="26314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CuadroTexto"/>
          <p:cNvSpPr txBox="1"/>
          <p:nvPr/>
        </p:nvSpPr>
        <p:spPr>
          <a:xfrm>
            <a:off x="2339752" y="270892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7030A0"/>
                </a:solidFill>
              </a:rPr>
              <a:t>% de la cosecha</a:t>
            </a:r>
            <a:endParaRPr lang="es-CL" b="1" dirty="0">
              <a:solidFill>
                <a:srgbClr val="7030A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228184" y="270892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7030A0"/>
                </a:solidFill>
              </a:rPr>
              <a:t>Rendimiento por planta</a:t>
            </a:r>
            <a:endParaRPr lang="es-CL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195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692696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solidFill>
                  <a:srgbClr val="FFC000"/>
                </a:solidFill>
              </a:rPr>
              <a:t>Características</a:t>
            </a:r>
            <a:r>
              <a:rPr lang="en-US" sz="3600" dirty="0" smtClean="0">
                <a:solidFill>
                  <a:srgbClr val="FFC000"/>
                </a:solidFill>
              </a:rPr>
              <a:t> de </a:t>
            </a:r>
            <a:r>
              <a:rPr lang="en-US" sz="3600" dirty="0" err="1" smtClean="0">
                <a:solidFill>
                  <a:srgbClr val="FFC000"/>
                </a:solidFill>
              </a:rPr>
              <a:t>frutos</a:t>
            </a:r>
            <a:r>
              <a:rPr lang="en-US" sz="3600" dirty="0" smtClean="0">
                <a:solidFill>
                  <a:srgbClr val="FFC000"/>
                </a:solidFill>
              </a:rPr>
              <a:t> de ‘Duke</a:t>
            </a:r>
            <a:r>
              <a:rPr lang="en-US" sz="3600" dirty="0">
                <a:solidFill>
                  <a:srgbClr val="FFC000"/>
                </a:solidFill>
              </a:rPr>
              <a:t>’ </a:t>
            </a:r>
            <a:r>
              <a:rPr lang="en-US" sz="3600" dirty="0" smtClean="0">
                <a:solidFill>
                  <a:srgbClr val="FFFF00"/>
                </a:solidFill>
              </a:rPr>
              <a:t>a la </a:t>
            </a:r>
            <a:r>
              <a:rPr lang="en-US" sz="3600" dirty="0" err="1" smtClean="0">
                <a:solidFill>
                  <a:srgbClr val="FFFF00"/>
                </a:solidFill>
              </a:rPr>
              <a:t>cosecha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que </a:t>
            </a:r>
            <a:r>
              <a:rPr lang="en-US" sz="3600" dirty="0" err="1" smtClean="0">
                <a:solidFill>
                  <a:srgbClr val="FFC000"/>
                </a:solidFill>
              </a:rPr>
              <a:t>fueron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cosechados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en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distintas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orientaciones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>
                <a:solidFill>
                  <a:srgbClr val="FFC000"/>
                </a:solidFill>
              </a:rPr>
              <a:t>(</a:t>
            </a:r>
            <a:r>
              <a:rPr lang="en-US" sz="3600" dirty="0" smtClean="0">
                <a:solidFill>
                  <a:srgbClr val="FFC000"/>
                </a:solidFill>
              </a:rPr>
              <a:t>Este o </a:t>
            </a:r>
            <a:r>
              <a:rPr lang="en-US" sz="3600" dirty="0" err="1" smtClean="0">
                <a:solidFill>
                  <a:srgbClr val="FFC000"/>
                </a:solidFill>
              </a:rPr>
              <a:t>Oeste</a:t>
            </a:r>
            <a:r>
              <a:rPr lang="en-US" sz="3600" dirty="0" smtClean="0">
                <a:solidFill>
                  <a:srgbClr val="FFC000"/>
                </a:solidFill>
              </a:rPr>
              <a:t>) y con </a:t>
            </a:r>
            <a:r>
              <a:rPr lang="en-US" sz="3600" dirty="0" err="1" smtClean="0">
                <a:solidFill>
                  <a:srgbClr val="FFC000"/>
                </a:solidFill>
              </a:rPr>
              <a:t>diferente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madurez</a:t>
            </a:r>
            <a:r>
              <a:rPr lang="en-US" sz="3600" dirty="0" smtClean="0">
                <a:solidFill>
                  <a:srgbClr val="FFC000"/>
                </a:solidFill>
              </a:rPr>
              <a:t/>
            </a:r>
            <a:br>
              <a:rPr lang="en-US" sz="3600" dirty="0" smtClean="0">
                <a:solidFill>
                  <a:srgbClr val="FFC000"/>
                </a:solidFill>
              </a:rPr>
            </a:br>
            <a:r>
              <a:rPr lang="en-US" sz="3600" dirty="0" smtClean="0">
                <a:solidFill>
                  <a:srgbClr val="FFC000"/>
                </a:solidFill>
              </a:rPr>
              <a:t> (A100 o A100+6). Fuente: Bravo, 2017</a:t>
            </a:r>
            <a:endParaRPr lang="es-CL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3746688"/>
              </p:ext>
            </p:extLst>
          </p:nvPr>
        </p:nvGraphicFramePr>
        <p:xfrm>
          <a:off x="0" y="2564905"/>
          <a:ext cx="9036495" cy="41761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080"/>
                <a:gridCol w="968371"/>
                <a:gridCol w="910091"/>
                <a:gridCol w="870442"/>
                <a:gridCol w="864096"/>
                <a:gridCol w="864096"/>
                <a:gridCol w="1193914"/>
                <a:gridCol w="1686405"/>
              </a:tblGrid>
              <a:tr h="976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Peso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(g)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Firmeza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(N)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SS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(%)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Acidez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: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A (%)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SS/A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Etileno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(ng kg</a:t>
                      </a:r>
                      <a:r>
                        <a:rPr lang="en-US" sz="1800" baseline="30000" dirty="0">
                          <a:solidFill>
                            <a:srgbClr val="FFFF00"/>
                          </a:solidFill>
                          <a:effectLst/>
                        </a:rPr>
                        <a:t>-1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 s</a:t>
                      </a:r>
                      <a:r>
                        <a:rPr lang="en-US" sz="1800" baseline="30000" dirty="0">
                          <a:solidFill>
                            <a:srgbClr val="FFFF00"/>
                          </a:solidFill>
                          <a:effectLst/>
                        </a:rPr>
                        <a:t>-1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Respiración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(µg CO</a:t>
                      </a:r>
                      <a:r>
                        <a:rPr lang="en-US" sz="1800" baseline="-25000" dirty="0">
                          <a:solidFill>
                            <a:srgbClr val="FFFF00"/>
                          </a:solidFill>
                          <a:effectLst/>
                        </a:rPr>
                        <a:t>2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 kg</a:t>
                      </a:r>
                      <a:r>
                        <a:rPr lang="en-US" sz="1800" baseline="30000" dirty="0">
                          <a:solidFill>
                            <a:srgbClr val="FFFF00"/>
                          </a:solidFill>
                          <a:effectLst/>
                        </a:rPr>
                        <a:t>-1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 s</a:t>
                      </a:r>
                      <a:r>
                        <a:rPr lang="en-US" sz="1800" baseline="30000" dirty="0">
                          <a:solidFill>
                            <a:srgbClr val="FFFF00"/>
                          </a:solidFill>
                          <a:effectLst/>
                        </a:rPr>
                        <a:t>-1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Orientación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(O)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Este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1.91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1.94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16.3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0.77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24.8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0.38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32.33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Oeste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2.03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2.08 a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15.4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20.0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0.46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30.72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Significancia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(p)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0.0001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0.0032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0.0080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0.7952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0.3590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0.3712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0.2383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Madurez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(M)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A100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1.97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2.12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14.8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0.89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17.1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0.49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31.20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A100+6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1.96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1.89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17.0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0.68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27.7 a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0.35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31.85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Significancia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(p)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0.8617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0.0000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0.0000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0.0252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0.0045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0.0376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0.5315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O x M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rgbClr val="FFFF00"/>
                          </a:solidFill>
                          <a:effectLst/>
                        </a:rPr>
                        <a:t>Significancia</a:t>
                      </a:r>
                      <a:r>
                        <a:rPr lang="en-US" sz="1800" baseline="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(p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)</a:t>
                      </a:r>
                      <a:endParaRPr lang="es-CL" sz="1800" dirty="0">
                        <a:solidFill>
                          <a:srgbClr val="FFFF00"/>
                        </a:solidFill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1384" marR="413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0.1978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0.0071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0.3914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0.0196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0.0238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0.1744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0.6490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5024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dirty="0" err="1">
                <a:solidFill>
                  <a:srgbClr val="FFC000"/>
                </a:solidFill>
              </a:rPr>
              <a:t>Características</a:t>
            </a:r>
            <a:r>
              <a:rPr lang="en-US" sz="2800" dirty="0">
                <a:solidFill>
                  <a:srgbClr val="FFC0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en</a:t>
            </a:r>
            <a:r>
              <a:rPr lang="en-US" sz="2800" dirty="0">
                <a:solidFill>
                  <a:srgbClr val="FFFF00"/>
                </a:solidFill>
              </a:rPr>
              <a:t> postcosecha </a:t>
            </a:r>
            <a:r>
              <a:rPr lang="en-US" sz="2800" dirty="0" smtClean="0">
                <a:solidFill>
                  <a:srgbClr val="FFC000"/>
                </a:solidFill>
              </a:rPr>
              <a:t>de </a:t>
            </a:r>
            <a:r>
              <a:rPr lang="en-US" sz="2800" dirty="0" err="1">
                <a:solidFill>
                  <a:srgbClr val="FFC000"/>
                </a:solidFill>
              </a:rPr>
              <a:t>frutos</a:t>
            </a:r>
            <a:r>
              <a:rPr lang="en-US" sz="2800" dirty="0">
                <a:solidFill>
                  <a:srgbClr val="FFC000"/>
                </a:solidFill>
              </a:rPr>
              <a:t> ‘Duke’ </a:t>
            </a:r>
            <a:r>
              <a:rPr lang="en-US" sz="2800" dirty="0" err="1" smtClean="0">
                <a:solidFill>
                  <a:srgbClr val="FFC000"/>
                </a:solidFill>
              </a:rPr>
              <a:t>cosechados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>
                <a:solidFill>
                  <a:srgbClr val="FFC000"/>
                </a:solidFill>
              </a:rPr>
              <a:t>en</a:t>
            </a:r>
            <a:r>
              <a:rPr lang="en-US" sz="2800" dirty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diversas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>
                <a:solidFill>
                  <a:srgbClr val="FFC000"/>
                </a:solidFill>
              </a:rPr>
              <a:t>orientaciones</a:t>
            </a:r>
            <a:r>
              <a:rPr lang="en-US" sz="2800" dirty="0">
                <a:solidFill>
                  <a:srgbClr val="FFC000"/>
                </a:solidFill>
              </a:rPr>
              <a:t> (Este o </a:t>
            </a:r>
            <a:r>
              <a:rPr lang="en-US" sz="2800" dirty="0" err="1">
                <a:solidFill>
                  <a:srgbClr val="FFC000"/>
                </a:solidFill>
              </a:rPr>
              <a:t>Oeste</a:t>
            </a:r>
            <a:r>
              <a:rPr lang="en-US" sz="2800" dirty="0">
                <a:solidFill>
                  <a:srgbClr val="FFC000"/>
                </a:solidFill>
              </a:rPr>
              <a:t>) y con </a:t>
            </a:r>
            <a:r>
              <a:rPr lang="en-US" sz="2800" dirty="0" err="1" smtClean="0">
                <a:solidFill>
                  <a:srgbClr val="FFC000"/>
                </a:solidFill>
              </a:rPr>
              <a:t>distinta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</a:rPr>
              <a:t>madurez</a:t>
            </a:r>
            <a:r>
              <a:rPr lang="en-US" sz="2800" dirty="0" smtClean="0">
                <a:solidFill>
                  <a:srgbClr val="FFC000"/>
                </a:solidFill>
              </a:rPr>
              <a:t>. Bravo, 2017</a:t>
            </a:r>
            <a:endParaRPr lang="es-CL" sz="28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928457"/>
              </p:ext>
            </p:extLst>
          </p:nvPr>
        </p:nvGraphicFramePr>
        <p:xfrm>
          <a:off x="9" y="1196752"/>
          <a:ext cx="9036489" cy="56855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4101"/>
                <a:gridCol w="130520"/>
                <a:gridCol w="883679"/>
                <a:gridCol w="677225"/>
                <a:gridCol w="96386"/>
                <a:gridCol w="754857"/>
                <a:gridCol w="829319"/>
                <a:gridCol w="144016"/>
                <a:gridCol w="720080"/>
                <a:gridCol w="839718"/>
                <a:gridCol w="96386"/>
                <a:gridCol w="936104"/>
                <a:gridCol w="864098"/>
              </a:tblGrid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Item</a:t>
                      </a: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s-CL" sz="2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Firmeza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(N)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Sólidos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</a:rPr>
                        <a:t>Solubles</a:t>
                      </a:r>
                      <a:r>
                        <a:rPr lang="en-US" sz="1800" dirty="0" smtClean="0">
                          <a:effectLst/>
                        </a:rPr>
                        <a:t>: A (%)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Acidez</a:t>
                      </a:r>
                      <a:r>
                        <a:rPr lang="en-US" sz="1800" dirty="0" smtClean="0">
                          <a:effectLst/>
                        </a:rPr>
                        <a:t>: A </a:t>
                      </a:r>
                      <a:r>
                        <a:rPr lang="en-US" sz="1800" dirty="0">
                          <a:effectLst/>
                        </a:rPr>
                        <a:t>(%)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SS/A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Peak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Peak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Peak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Peak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s-CL" sz="1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45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Orientación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(O)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Este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1.95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1.77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16.9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15.4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0.62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0.63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28.1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29.9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Oeste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1.97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1.79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15.9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14.9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0.51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0.56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32.1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29.9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Significancia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(p)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0.727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0.556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0.061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0.011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0.013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0.380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0.080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0.988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Madurez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(M</a:t>
                      </a:r>
                      <a:r>
                        <a:rPr lang="en-US" sz="1800" dirty="0">
                          <a:effectLst/>
                        </a:rPr>
                        <a:t>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A100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2.04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1.88 a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15.6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14.6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0.61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0.79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25.8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19.9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A100+6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s-CL" sz="1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1.87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1.67 b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17.3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15.7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0.51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0.41 b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34.4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40.0 a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474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Significancia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(p)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s-CL" sz="1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0.000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0.005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0.005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s-CL" sz="18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0.007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0.002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>
                    <a:solidFill>
                      <a:srgbClr val="FFFF00"/>
                    </a:solidFill>
                  </a:tcPr>
                </a:tc>
              </a:tr>
              <a:tr h="158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 x M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s-CL" sz="1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s-CL" sz="10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  <a:tr h="275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Significancia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(p)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s-CL" sz="100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0.185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0.123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0.104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0.736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0.696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0.263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0.759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0.247</a:t>
                      </a:r>
                      <a:endParaRPr lang="es-CL" sz="1800" dirty="0">
                        <a:effectLst/>
                        <a:latin typeface="Courier"/>
                        <a:ea typeface="Times New Roman"/>
                        <a:cs typeface="Times New Roman"/>
                      </a:endParaRPr>
                    </a:p>
                  </a:txBody>
                  <a:tcPr marL="35493" marR="3549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268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Calcio </a:t>
            </a:r>
            <a:r>
              <a:rPr lang="es-CL" dirty="0">
                <a:solidFill>
                  <a:srgbClr val="FFC000"/>
                </a:solidFill>
              </a:rPr>
              <a:t>y calidad de fruta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El calcio (Ca) ha sido asociado con la firmeza y la vida postcosecha de la fruta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El calcio cumple al menos dos roles en las células vegetales:  mensajero y estructural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El nivel de Ca en los frutos depende de: variedad, Ca en suelo, variables climáticas, de manejo y de aportes exógenos de Ca 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No siempre los déficit de calcio se solucionan aplicando calcio</a:t>
            </a:r>
            <a:endParaRPr lang="es-C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1529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>
                <a:solidFill>
                  <a:srgbClr val="FF9900"/>
                </a:solidFill>
              </a:rPr>
              <a:t>Ca: mantención de gradientes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Rol estructural (paredes) requiere </a:t>
            </a:r>
            <a:r>
              <a:rPr lang="es-ES" i="1" dirty="0" smtClean="0">
                <a:solidFill>
                  <a:srgbClr val="FFFF00"/>
                </a:solidFill>
              </a:rPr>
              <a:t>altos</a:t>
            </a:r>
            <a:r>
              <a:rPr lang="es-ES" i="1" dirty="0" smtClean="0">
                <a:solidFill>
                  <a:schemeClr val="bg1"/>
                </a:solidFill>
              </a:rPr>
              <a:t> </a:t>
            </a:r>
            <a:r>
              <a:rPr lang="es-ES" dirty="0" smtClean="0">
                <a:solidFill>
                  <a:schemeClr val="bg1"/>
                </a:solidFill>
              </a:rPr>
              <a:t>niveles de Calcio:</a:t>
            </a:r>
            <a:r>
              <a:rPr lang="es-ES" dirty="0" smtClean="0">
                <a:solidFill>
                  <a:srgbClr val="FFFF00"/>
                </a:solidFill>
              </a:rPr>
              <a:t> 0,2-0,5 </a:t>
            </a:r>
            <a:r>
              <a:rPr lang="es-ES" dirty="0" err="1" smtClean="0">
                <a:solidFill>
                  <a:srgbClr val="FFFF00"/>
                </a:solidFill>
              </a:rPr>
              <a:t>mM</a:t>
            </a:r>
            <a:r>
              <a:rPr lang="es-ES" dirty="0" smtClean="0">
                <a:solidFill>
                  <a:srgbClr val="FFFF00"/>
                </a:solidFill>
              </a:rPr>
              <a:t> = 10</a:t>
            </a:r>
            <a:r>
              <a:rPr lang="es-ES" baseline="30000" dirty="0" smtClean="0">
                <a:solidFill>
                  <a:srgbClr val="FFFF00"/>
                </a:solidFill>
              </a:rPr>
              <a:t>-4</a:t>
            </a:r>
            <a:r>
              <a:rPr lang="es-ES" dirty="0" smtClean="0">
                <a:solidFill>
                  <a:srgbClr val="FFFF00"/>
                </a:solidFill>
              </a:rPr>
              <a:t>M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12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Rol mensajero (interno) necesita </a:t>
            </a:r>
            <a:r>
              <a:rPr lang="es-ES" i="1" dirty="0" smtClean="0">
                <a:solidFill>
                  <a:srgbClr val="FFFF00"/>
                </a:solidFill>
              </a:rPr>
              <a:t>bajos</a:t>
            </a:r>
            <a:r>
              <a:rPr lang="es-ES" i="1" dirty="0" smtClean="0">
                <a:solidFill>
                  <a:schemeClr val="bg1"/>
                </a:solidFill>
              </a:rPr>
              <a:t> </a:t>
            </a:r>
            <a:r>
              <a:rPr lang="es-ES" dirty="0" smtClean="0">
                <a:solidFill>
                  <a:schemeClr val="bg1"/>
                </a:solidFill>
              </a:rPr>
              <a:t>niveles de </a:t>
            </a:r>
            <a:r>
              <a:rPr lang="es-ES" dirty="0" smtClean="0">
                <a:solidFill>
                  <a:srgbClr val="FFFF00"/>
                </a:solidFill>
              </a:rPr>
              <a:t>Calcio:0,15-0,20 </a:t>
            </a:r>
            <a:r>
              <a:rPr lang="es-ES" dirty="0" err="1" smtClean="0">
                <a:solidFill>
                  <a:srgbClr val="FFFF00"/>
                </a:solidFill>
              </a:rPr>
              <a:t>uM</a:t>
            </a:r>
            <a:r>
              <a:rPr lang="es-ES" dirty="0" smtClean="0">
                <a:solidFill>
                  <a:srgbClr val="FFFF00"/>
                </a:solidFill>
              </a:rPr>
              <a:t> = 10</a:t>
            </a:r>
            <a:r>
              <a:rPr lang="es-ES" baseline="30000" dirty="0" smtClean="0">
                <a:solidFill>
                  <a:srgbClr val="FFFF00"/>
                </a:solidFill>
              </a:rPr>
              <a:t>-7</a:t>
            </a:r>
            <a:r>
              <a:rPr lang="es-ES" dirty="0" smtClean="0">
                <a:solidFill>
                  <a:srgbClr val="FFFF00"/>
                </a:solidFill>
              </a:rPr>
              <a:t>M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12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Hay gradiente de 1.000 a 3.000 veces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12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Alto nivel externo de Ca y carga positiva bivalente (Ca</a:t>
            </a:r>
            <a:r>
              <a:rPr lang="es-ES" baseline="30000" dirty="0" smtClean="0">
                <a:solidFill>
                  <a:schemeClr val="bg1"/>
                </a:solidFill>
              </a:rPr>
              <a:t>++</a:t>
            </a:r>
            <a:r>
              <a:rPr lang="es-ES" dirty="0" smtClean="0">
                <a:solidFill>
                  <a:schemeClr val="bg1"/>
                </a:solidFill>
              </a:rPr>
              <a:t>) favorecen entrada de Ca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16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Como se mantiene el gradiente ?</a:t>
            </a:r>
            <a:endParaRPr lang="es-ES" i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i="1" dirty="0" smtClean="0"/>
          </a:p>
        </p:txBody>
      </p:sp>
    </p:spTree>
    <p:extLst>
      <p:ext uri="{BB962C8B-B14F-4D97-AF65-F5344CB8AC3E}">
        <p14:creationId xmlns:p14="http://schemas.microsoft.com/office/powerpoint/2010/main" val="329320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dirty="0" smtClean="0">
                <a:solidFill>
                  <a:srgbClr val="FFC000"/>
                </a:solidFill>
              </a:rPr>
              <a:t>Formas para mantener gradientes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1.- Calcio es “secuestrado” en la vacuola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2.- Ca está unido a proteínas que ligan Ca (</a:t>
            </a:r>
            <a:r>
              <a:rPr lang="es-ES" dirty="0" err="1" smtClean="0">
                <a:solidFill>
                  <a:schemeClr val="bg1"/>
                </a:solidFill>
              </a:rPr>
              <a:t>Calmodulina</a:t>
            </a:r>
            <a:r>
              <a:rPr lang="es-ES" dirty="0" smtClean="0">
                <a:solidFill>
                  <a:schemeClr val="bg1"/>
                </a:solidFill>
              </a:rPr>
              <a:t>) y a </a:t>
            </a:r>
            <a:r>
              <a:rPr lang="es-ES" dirty="0" err="1" smtClean="0">
                <a:solidFill>
                  <a:schemeClr val="bg1"/>
                </a:solidFill>
              </a:rPr>
              <a:t>organelos</a:t>
            </a:r>
            <a:r>
              <a:rPr lang="es-ES" dirty="0" smtClean="0">
                <a:solidFill>
                  <a:schemeClr val="bg1"/>
                </a:solidFill>
              </a:rPr>
              <a:t> internos. Así, la mayor parte del Ca no está “libre”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3.- El Ca es sacado “activamente” de la célula al espacio entre células (inter celular)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" dirty="0" smtClean="0">
                <a:solidFill>
                  <a:schemeClr val="bg1"/>
                </a:solidFill>
              </a:rPr>
              <a:t>4.- La planta puede formar cristales de oxalato de calcio. Puede ser hasta 80% de su peso seco y 90% del Ca total en la planta</a:t>
            </a:r>
          </a:p>
        </p:txBody>
      </p:sp>
    </p:spTree>
    <p:extLst>
      <p:ext uri="{BB962C8B-B14F-4D97-AF65-F5344CB8AC3E}">
        <p14:creationId xmlns:p14="http://schemas.microsoft.com/office/powerpoint/2010/main" val="39786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1301006"/>
          </a:xfrm>
        </p:spPr>
        <p:txBody>
          <a:bodyPr>
            <a:normAutofit fontScale="90000"/>
          </a:bodyPr>
          <a:lstStyle/>
          <a:p>
            <a:r>
              <a:rPr lang="es-CL" sz="3600" dirty="0" smtClean="0">
                <a:solidFill>
                  <a:srgbClr val="FFC000"/>
                </a:solidFill>
              </a:rPr>
              <a:t>Relación entre firmeza de fruto y variables climáticas, de manejo y nutricionales en 25 huertos de arándano del sur de Chile. González et al., 2017</a:t>
            </a:r>
            <a:endParaRPr lang="es-CL" sz="3600" dirty="0">
              <a:solidFill>
                <a:srgbClr val="FFC000"/>
              </a:solidFill>
            </a:endParaRPr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099989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3347864" y="5471646"/>
            <a:ext cx="259228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L" sz="1100" dirty="0"/>
          </a:p>
        </p:txBody>
      </p:sp>
      <p:sp>
        <p:nvSpPr>
          <p:cNvPr id="10" name="9 Elipse"/>
          <p:cNvSpPr/>
          <p:nvPr/>
        </p:nvSpPr>
        <p:spPr>
          <a:xfrm rot="20659211">
            <a:off x="6565180" y="3176525"/>
            <a:ext cx="1452756" cy="277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2 CuadroTexto"/>
          <p:cNvSpPr txBox="1"/>
          <p:nvPr/>
        </p:nvSpPr>
        <p:spPr>
          <a:xfrm>
            <a:off x="323528" y="594928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 smtClean="0">
                <a:solidFill>
                  <a:srgbClr val="FFFF00"/>
                </a:solidFill>
              </a:rPr>
              <a:t>Firmeza a cosecha tiene correlación positiva (+) con: N y P fruto; N y S foliar; pero tiene correlación (–) con: edad de planta, radiación, riego excesivo, Al y Fe foliar, así como Ca en fruto</a:t>
            </a:r>
            <a:endParaRPr lang="es-CL" sz="1600" b="1" dirty="0">
              <a:solidFill>
                <a:srgbClr val="FFFF00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6732240" y="3501008"/>
            <a:ext cx="936104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2411760" y="1988840"/>
            <a:ext cx="57606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8 Elipse"/>
          <p:cNvSpPr/>
          <p:nvPr/>
        </p:nvSpPr>
        <p:spPr>
          <a:xfrm>
            <a:off x="2987824" y="2780928"/>
            <a:ext cx="57606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17584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ruses-brightfie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4248151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299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7513"/>
            <a:ext cx="4500563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IMG_016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-26988"/>
            <a:ext cx="3390900" cy="386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lick on Image for JPG rendition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213100"/>
            <a:ext cx="28908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IMG_017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-12700"/>
            <a:ext cx="2827338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500563" y="4292600"/>
            <a:ext cx="18002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CL" sz="2400">
                <a:solidFill>
                  <a:srgbClr val="FFC000"/>
                </a:solidFill>
                <a:latin typeface="Arial" charset="0"/>
              </a:rPr>
              <a:t>Cristales de Oxalato de Calcio en plantas</a:t>
            </a:r>
          </a:p>
        </p:txBody>
      </p:sp>
    </p:spTree>
    <p:extLst>
      <p:ext uri="{BB962C8B-B14F-4D97-AF65-F5344CB8AC3E}">
        <p14:creationId xmlns:p14="http://schemas.microsoft.com/office/powerpoint/2010/main" val="101807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3683000" cy="2921000"/>
          </a:xfrm>
        </p:spPr>
        <p:txBody>
          <a:bodyPr/>
          <a:lstStyle/>
          <a:p>
            <a:pPr>
              <a:defRPr/>
            </a:pPr>
            <a:r>
              <a:rPr lang="es-ES" sz="3600" dirty="0" smtClean="0">
                <a:solidFill>
                  <a:srgbClr val="FFC000"/>
                </a:solidFill>
              </a:rPr>
              <a:t>Martínez-Ballesta et al., 2010</a:t>
            </a:r>
            <a:endParaRPr lang="es-ES" sz="3600" dirty="0">
              <a:solidFill>
                <a:srgbClr val="FFC000"/>
              </a:solidFill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8" y="614363"/>
            <a:ext cx="4867275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9539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z="3600" dirty="0"/>
              <a:t/>
            </a:r>
            <a:br>
              <a:rPr lang="es-CL" sz="3600" dirty="0"/>
            </a:br>
            <a:r>
              <a:rPr lang="es-CL" sz="3600" dirty="0">
                <a:solidFill>
                  <a:srgbClr val="FFC000"/>
                </a:solidFill>
              </a:rPr>
              <a:t>Evolución en la temporada de la transpiración, la </a:t>
            </a:r>
            <a:r>
              <a:rPr lang="es-CL" sz="3600" dirty="0">
                <a:solidFill>
                  <a:srgbClr val="FFFF00"/>
                </a:solidFill>
              </a:rPr>
              <a:t>concentración</a:t>
            </a:r>
            <a:r>
              <a:rPr lang="es-CL" sz="3600" dirty="0">
                <a:solidFill>
                  <a:srgbClr val="FFC000"/>
                </a:solidFill>
              </a:rPr>
              <a:t> y el </a:t>
            </a:r>
            <a:r>
              <a:rPr lang="es-CL" sz="3600" dirty="0">
                <a:solidFill>
                  <a:schemeClr val="bg1"/>
                </a:solidFill>
              </a:rPr>
              <a:t>contenido</a:t>
            </a:r>
            <a:r>
              <a:rPr lang="es-CL" sz="3600" dirty="0">
                <a:solidFill>
                  <a:srgbClr val="FFC000"/>
                </a:solidFill>
              </a:rPr>
              <a:t> de calcio en fruta de kiwi cv. Hayward. Fuente: Montanaro et al., </a:t>
            </a:r>
            <a:r>
              <a:rPr lang="es-CL" sz="3600" dirty="0"/>
              <a:t>2014 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7" y="1724819"/>
            <a:ext cx="6791325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4022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388" y="292100"/>
            <a:ext cx="8964612" cy="1384300"/>
          </a:xfrm>
        </p:spPr>
        <p:txBody>
          <a:bodyPr/>
          <a:lstStyle/>
          <a:p>
            <a:pPr>
              <a:defRPr/>
            </a:pPr>
            <a:r>
              <a:rPr lang="es-ES" sz="4000" b="1" dirty="0" smtClean="0">
                <a:solidFill>
                  <a:srgbClr val="FFC000"/>
                </a:solidFill>
              </a:rPr>
              <a:t>Grimm-</a:t>
            </a:r>
            <a:r>
              <a:rPr lang="es-ES" sz="4000" b="1" dirty="0" err="1" smtClean="0">
                <a:solidFill>
                  <a:srgbClr val="FFC000"/>
                </a:solidFill>
              </a:rPr>
              <a:t>Wetzel</a:t>
            </a:r>
            <a:r>
              <a:rPr lang="es-ES" sz="4000" b="1" dirty="0" smtClean="0">
                <a:solidFill>
                  <a:srgbClr val="FFC000"/>
                </a:solidFill>
              </a:rPr>
              <a:t> y </a:t>
            </a:r>
            <a:r>
              <a:rPr lang="es-ES" sz="4000" b="1" dirty="0" err="1" smtClean="0">
                <a:solidFill>
                  <a:srgbClr val="FFC000"/>
                </a:solidFill>
              </a:rPr>
              <a:t>Schönherr</a:t>
            </a:r>
            <a:r>
              <a:rPr lang="es-ES" sz="4000" b="1" dirty="0" smtClean="0">
                <a:solidFill>
                  <a:srgbClr val="FFC000"/>
                </a:solidFill>
              </a:rPr>
              <a:t>, 2007:</a:t>
            </a:r>
            <a:br>
              <a:rPr lang="es-ES" sz="4000" b="1" dirty="0" smtClean="0">
                <a:solidFill>
                  <a:srgbClr val="FFC000"/>
                </a:solidFill>
              </a:rPr>
            </a:br>
            <a:r>
              <a:rPr lang="es-ES" sz="4000" b="1" dirty="0" smtClean="0">
                <a:solidFill>
                  <a:srgbClr val="FFFF00"/>
                </a:solidFill>
              </a:rPr>
              <a:t>un alza en Ca induce baja en K</a:t>
            </a:r>
            <a:endParaRPr lang="es-ES" sz="4000" dirty="0">
              <a:solidFill>
                <a:srgbClr val="FFFF00"/>
              </a:solidFill>
            </a:endParaRPr>
          </a:p>
        </p:txBody>
      </p:sp>
      <p:pic>
        <p:nvPicPr>
          <p:cNvPr id="137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905000"/>
            <a:ext cx="8277225" cy="4619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5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" y="292100"/>
            <a:ext cx="8686800" cy="13843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" altLang="es-CL" sz="4000" dirty="0" smtClean="0">
                <a:solidFill>
                  <a:srgbClr val="FFC000"/>
                </a:solidFill>
              </a:rPr>
              <a:t>A medida que crece el arándano se reduce la concentración de Ca, pero también hay menor respiración (por kg de fruta)</a:t>
            </a:r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23850" y="1998663"/>
          <a:ext cx="8785225" cy="416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Gráfico" r:id="rId3" imgW="3600450" imgH="1704975" progId="Excel.Chart.8">
                  <p:embed/>
                </p:oleObj>
              </mc:Choice>
              <mc:Fallback>
                <p:oleObj name="Gráfico" r:id="rId3" imgW="3600450" imgH="170497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98663"/>
                        <a:ext cx="8785225" cy="416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11188" y="6308725"/>
            <a:ext cx="6481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CL" sz="2000" b="1" dirty="0">
                <a:solidFill>
                  <a:schemeClr val="bg1"/>
                </a:solidFill>
                <a:latin typeface="Arial" pitchFamily="34" charset="0"/>
              </a:rPr>
              <a:t>Fuente: </a:t>
            </a:r>
            <a:r>
              <a:rPr lang="es-ES" altLang="es-CL" sz="2000" b="1" dirty="0" err="1">
                <a:solidFill>
                  <a:schemeClr val="bg1"/>
                </a:solidFill>
                <a:latin typeface="Arial" pitchFamily="34" charset="0"/>
              </a:rPr>
              <a:t>Stûckland</a:t>
            </a:r>
            <a:r>
              <a:rPr lang="es-ES" altLang="es-CL" sz="2000" b="1" dirty="0">
                <a:solidFill>
                  <a:schemeClr val="bg1"/>
                </a:solidFill>
                <a:latin typeface="Arial" pitchFamily="34" charset="0"/>
              </a:rPr>
              <a:t> et al., 2008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451725" y="3068638"/>
            <a:ext cx="1441450" cy="1223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L" altLang="es-CL" sz="1800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68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Efecto de aplicaciones foliares de calcio en </a:t>
            </a:r>
            <a:r>
              <a:rPr lang="es-CL" sz="3200" dirty="0" err="1" smtClean="0">
                <a:solidFill>
                  <a:srgbClr val="FFC000"/>
                </a:solidFill>
              </a:rPr>
              <a:t>precosecha</a:t>
            </a:r>
            <a:r>
              <a:rPr lang="es-CL" sz="3200" dirty="0" smtClean="0">
                <a:solidFill>
                  <a:srgbClr val="FFC000"/>
                </a:solidFill>
              </a:rPr>
              <a:t> sobre pérdida de peso, dureza de piel, sólidos solubles y firmeza en postcosecha</a:t>
            </a:r>
            <a:endParaRPr lang="es-CL" sz="3200" dirty="0">
              <a:solidFill>
                <a:srgbClr val="FFC000"/>
              </a:solidFill>
            </a:endParaRP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78" y="1700808"/>
            <a:ext cx="75660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187624" y="6309320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FFFF00"/>
                </a:solidFill>
              </a:rPr>
              <a:t>Fuente: </a:t>
            </a:r>
            <a:r>
              <a:rPr lang="es-CL" sz="2800" b="1" dirty="0" err="1">
                <a:solidFill>
                  <a:srgbClr val="FFFF00"/>
                </a:solidFill>
              </a:rPr>
              <a:t>Vance</a:t>
            </a:r>
            <a:r>
              <a:rPr lang="es-CL" sz="2800" b="1" dirty="0">
                <a:solidFill>
                  <a:srgbClr val="FFFF00"/>
                </a:solidFill>
              </a:rPr>
              <a:t> et al., 2017</a:t>
            </a:r>
          </a:p>
        </p:txBody>
      </p:sp>
    </p:spTree>
    <p:extLst>
      <p:ext uri="{BB962C8B-B14F-4D97-AF65-F5344CB8AC3E}">
        <p14:creationId xmlns:p14="http://schemas.microsoft.com/office/powerpoint/2010/main" val="10712059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55786"/>
            <a:ext cx="9252520" cy="1301006"/>
          </a:xfrm>
        </p:spPr>
        <p:txBody>
          <a:bodyPr>
            <a:noAutofit/>
          </a:bodyPr>
          <a:lstStyle/>
          <a:p>
            <a:r>
              <a:rPr lang="es-CL" sz="3500" dirty="0" smtClean="0">
                <a:solidFill>
                  <a:srgbClr val="FFC000"/>
                </a:solidFill>
              </a:rPr>
              <a:t>Efecto de variedad y método de aplicación sobre los niveles de calcio en el fruto y las hojas. </a:t>
            </a:r>
            <a:br>
              <a:rPr lang="es-CL" sz="3500" dirty="0" smtClean="0">
                <a:solidFill>
                  <a:srgbClr val="FFC000"/>
                </a:solidFill>
              </a:rPr>
            </a:br>
            <a:r>
              <a:rPr lang="es-CL" sz="3500" dirty="0" smtClean="0">
                <a:solidFill>
                  <a:srgbClr val="FFC000"/>
                </a:solidFill>
              </a:rPr>
              <a:t>Fuente: </a:t>
            </a:r>
            <a:r>
              <a:rPr lang="es-CL" sz="3500" dirty="0" err="1" smtClean="0">
                <a:solidFill>
                  <a:srgbClr val="FFC000"/>
                </a:solidFill>
              </a:rPr>
              <a:t>Vance</a:t>
            </a:r>
            <a:r>
              <a:rPr lang="es-CL" sz="3500" dirty="0" smtClean="0">
                <a:solidFill>
                  <a:srgbClr val="FFC000"/>
                </a:solidFill>
              </a:rPr>
              <a:t> et al., 2017</a:t>
            </a:r>
            <a:endParaRPr lang="es-CL" sz="3500" dirty="0">
              <a:solidFill>
                <a:srgbClr val="FFC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0025"/>
            <a:ext cx="4909145" cy="475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3806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1156990"/>
          </a:xfrm>
        </p:spPr>
        <p:txBody>
          <a:bodyPr>
            <a:normAutofit fontScale="90000"/>
          </a:bodyPr>
          <a:lstStyle/>
          <a:p>
            <a:r>
              <a:rPr lang="es-CL" sz="2800" b="1" dirty="0" smtClean="0">
                <a:solidFill>
                  <a:srgbClr val="FFC000"/>
                </a:solidFill>
              </a:rPr>
              <a:t>Efecto de diversas formulaciones (y dosis de Calcio) en diversas características de la fruta a cosecha. Fuente: </a:t>
            </a:r>
            <a:r>
              <a:rPr lang="es-CL" sz="2800" b="1" dirty="0" err="1" smtClean="0">
                <a:solidFill>
                  <a:srgbClr val="FFC000"/>
                </a:solidFill>
              </a:rPr>
              <a:t>Ochmian</a:t>
            </a:r>
            <a:r>
              <a:rPr lang="es-CL" sz="2800" b="1" dirty="0" smtClean="0">
                <a:solidFill>
                  <a:srgbClr val="FFC000"/>
                </a:solidFill>
              </a:rPr>
              <a:t>, 2012</a:t>
            </a:r>
            <a:endParaRPr lang="es-CL" sz="2800" b="1" dirty="0">
              <a:solidFill>
                <a:srgbClr val="FFC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6792"/>
            <a:ext cx="9145016" cy="353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4355976" y="3212976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5 Elipse"/>
          <p:cNvSpPr/>
          <p:nvPr/>
        </p:nvSpPr>
        <p:spPr>
          <a:xfrm>
            <a:off x="5292080" y="3212976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3491880" y="389705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6156176" y="389705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8 Elipse"/>
          <p:cNvSpPr/>
          <p:nvPr/>
        </p:nvSpPr>
        <p:spPr>
          <a:xfrm>
            <a:off x="7164288" y="389705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9 Elipse"/>
          <p:cNvSpPr/>
          <p:nvPr/>
        </p:nvSpPr>
        <p:spPr>
          <a:xfrm>
            <a:off x="3491880" y="4365104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10 Elipse"/>
          <p:cNvSpPr/>
          <p:nvPr/>
        </p:nvSpPr>
        <p:spPr>
          <a:xfrm>
            <a:off x="4427984" y="4365104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11 Elipse"/>
          <p:cNvSpPr/>
          <p:nvPr/>
        </p:nvSpPr>
        <p:spPr>
          <a:xfrm>
            <a:off x="4427984" y="461713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12 Elipse"/>
          <p:cNvSpPr/>
          <p:nvPr/>
        </p:nvSpPr>
        <p:spPr>
          <a:xfrm>
            <a:off x="3563888" y="461713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13 Elipse"/>
          <p:cNvSpPr/>
          <p:nvPr/>
        </p:nvSpPr>
        <p:spPr>
          <a:xfrm>
            <a:off x="6156176" y="4617132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CuadroTexto"/>
          <p:cNvSpPr txBox="1"/>
          <p:nvPr/>
        </p:nvSpPr>
        <p:spPr>
          <a:xfrm>
            <a:off x="395536" y="551723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>
                <a:solidFill>
                  <a:srgbClr val="FFFF00"/>
                </a:solidFill>
              </a:rPr>
              <a:t>Deficiencia del ensayo: no se equipararon los aportes de Ca; por ello, no se sabe si efecto de debe a dosis, producto o ambos</a:t>
            </a:r>
            <a:endParaRPr lang="es-CL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997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0528" y="188640"/>
            <a:ext cx="9433048" cy="1228998"/>
          </a:xfrm>
        </p:spPr>
        <p:txBody>
          <a:bodyPr>
            <a:noAutofit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Efecto de aplicaciones foliares de Ca en compuestos </a:t>
            </a:r>
            <a:br>
              <a:rPr lang="es-CL" sz="3200" dirty="0" smtClean="0">
                <a:solidFill>
                  <a:srgbClr val="FFC000"/>
                </a:solidFill>
              </a:rPr>
            </a:br>
            <a:r>
              <a:rPr lang="es-CL" sz="3200" dirty="0" smtClean="0">
                <a:solidFill>
                  <a:srgbClr val="FFC000"/>
                </a:solidFill>
              </a:rPr>
              <a:t>de frutos de cerezo. Fuente: </a:t>
            </a:r>
            <a:r>
              <a:rPr lang="es-CL" sz="3200" dirty="0" err="1" smtClean="0">
                <a:solidFill>
                  <a:srgbClr val="FFC000"/>
                </a:solidFill>
              </a:rPr>
              <a:t>Kariagiannis</a:t>
            </a:r>
            <a:r>
              <a:rPr lang="es-CL" sz="3200" dirty="0" smtClean="0">
                <a:solidFill>
                  <a:srgbClr val="FFC000"/>
                </a:solidFill>
              </a:rPr>
              <a:t> et al., 2017</a:t>
            </a:r>
            <a:endParaRPr lang="es-CL" sz="3200" dirty="0">
              <a:solidFill>
                <a:srgbClr val="FFC000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4458747" cy="540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5492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Manejo del calcio en arándanos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 marL="1336675" lvl="1" indent="-533400">
              <a:buFont typeface="Tahoma" charset="0"/>
              <a:buChar char="–"/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Bajo calcio en frutos relacionado con</a:t>
            </a:r>
            <a:r>
              <a:rPr lang="es-CL" sz="2400" dirty="0">
                <a:solidFill>
                  <a:srgbClr val="FFFFCC"/>
                </a:solidFill>
              </a:rPr>
              <a:t>:</a:t>
            </a: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Baja transpiración </a:t>
            </a:r>
            <a:r>
              <a:rPr lang="es-CL" dirty="0" smtClean="0">
                <a:solidFill>
                  <a:srgbClr val="FFFFCC"/>
                </a:solidFill>
              </a:rPr>
              <a:t>de los frutos</a:t>
            </a:r>
            <a:endParaRPr lang="es-CL" dirty="0">
              <a:solidFill>
                <a:srgbClr val="FFFFCC"/>
              </a:solidFill>
            </a:endParaRP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Baja translocación y acumulación del Ca</a:t>
            </a: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Alta dilución (calibre grande)</a:t>
            </a:r>
          </a:p>
          <a:p>
            <a:pPr marL="1336675" lvl="1" indent="-533400">
              <a:buFont typeface="Tahoma" charset="0"/>
              <a:buChar char="–"/>
              <a:defRPr/>
            </a:pPr>
            <a:r>
              <a:rPr lang="es-CL" sz="2400" dirty="0">
                <a:solidFill>
                  <a:srgbClr val="FFFFCC"/>
                </a:solidFill>
              </a:rPr>
              <a:t>Intensidad </a:t>
            </a:r>
            <a:r>
              <a:rPr lang="es-CL" sz="2400" dirty="0" smtClean="0">
                <a:solidFill>
                  <a:srgbClr val="FFFFCC"/>
                </a:solidFill>
              </a:rPr>
              <a:t>del déficit varía </a:t>
            </a:r>
            <a:r>
              <a:rPr lang="es-CL" sz="2400" dirty="0">
                <a:solidFill>
                  <a:srgbClr val="FFFFCC"/>
                </a:solidFill>
              </a:rPr>
              <a:t>según:</a:t>
            </a: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Genética (variedad/patrón)</a:t>
            </a: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Factores ambientales: luz, </a:t>
            </a:r>
            <a:r>
              <a:rPr lang="es-CL" dirty="0" err="1" smtClean="0">
                <a:solidFill>
                  <a:srgbClr val="FFFFCC"/>
                </a:solidFill>
              </a:rPr>
              <a:t>T°</a:t>
            </a:r>
            <a:r>
              <a:rPr lang="es-CL" dirty="0" smtClean="0">
                <a:solidFill>
                  <a:srgbClr val="FFFFCC"/>
                </a:solidFill>
              </a:rPr>
              <a:t>, </a:t>
            </a:r>
            <a:r>
              <a:rPr lang="es-CL" dirty="0">
                <a:solidFill>
                  <a:srgbClr val="FFFFCC"/>
                </a:solidFill>
              </a:rPr>
              <a:t>H. relativa, etc.</a:t>
            </a:r>
          </a:p>
          <a:p>
            <a:pPr marL="1973263" lvl="2" indent="-457200">
              <a:defRPr/>
            </a:pPr>
            <a:r>
              <a:rPr lang="es-CL" dirty="0">
                <a:solidFill>
                  <a:srgbClr val="FFFFCC"/>
                </a:solidFill>
              </a:rPr>
              <a:t>Manejo: fertilización, riego, poda, </a:t>
            </a:r>
            <a:r>
              <a:rPr lang="es-CL" dirty="0" smtClean="0">
                <a:solidFill>
                  <a:srgbClr val="FFFFCC"/>
                </a:solidFill>
              </a:rPr>
              <a:t>carga frutal</a:t>
            </a:r>
            <a:endParaRPr lang="es-ES" dirty="0">
              <a:solidFill>
                <a:srgbClr val="FFFFCC"/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5024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Factores genéticos (variedad) que afectan postcosecha: 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55365"/>
            <a:ext cx="8507288" cy="4525963"/>
          </a:xfrm>
        </p:spPr>
        <p:txBody>
          <a:bodyPr>
            <a:normAutofit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Adaptabilidad climática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Tamaño de fruta: N° y tamaño de células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Tasa de respiración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Contenidos de ceras: </a:t>
            </a:r>
            <a:r>
              <a:rPr lang="es-CL" dirty="0" err="1" smtClean="0">
                <a:solidFill>
                  <a:srgbClr val="FFFF00"/>
                </a:solidFill>
              </a:rPr>
              <a:t>bloom</a:t>
            </a:r>
            <a:endParaRPr lang="es-CL" dirty="0" smtClean="0">
              <a:solidFill>
                <a:srgbClr val="FFFF00"/>
              </a:solidFill>
            </a:endParaRPr>
          </a:p>
          <a:p>
            <a:r>
              <a:rPr lang="es-CL" dirty="0" smtClean="0">
                <a:solidFill>
                  <a:srgbClr val="FFFF00"/>
                </a:solidFill>
              </a:rPr>
              <a:t>Tamaño y tipo de cicatriz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Firmeza a cosecha</a:t>
            </a:r>
          </a:p>
          <a:p>
            <a:r>
              <a:rPr lang="es-CL" dirty="0" smtClean="0">
                <a:solidFill>
                  <a:srgbClr val="FFFF00"/>
                </a:solidFill>
              </a:rPr>
              <a:t>Susceptibilidad a enfermedades de postcosecha </a:t>
            </a:r>
          </a:p>
          <a:p>
            <a:endParaRPr lang="es-CL" dirty="0" smtClean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027525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274638"/>
            <a:ext cx="91440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CL" sz="4000" dirty="0" smtClean="0">
                <a:solidFill>
                  <a:srgbClr val="FF9900"/>
                </a:solidFill>
              </a:rPr>
              <a:t>Problemas de Ca aumentan con  calibres grandes: dilución</a:t>
            </a:r>
            <a:endParaRPr lang="es-ES" sz="4000" dirty="0" smtClean="0">
              <a:solidFill>
                <a:srgbClr val="FF990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2" y="1680801"/>
            <a:ext cx="6853188" cy="415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-387424"/>
            <a:ext cx="9144000" cy="6858000"/>
          </a:xfrm>
        </p:spPr>
        <p:txBody>
          <a:bodyPr/>
          <a:lstStyle/>
          <a:p>
            <a:pPr marL="457200" indent="-457200" algn="just" eaLnBrk="1" hangingPunct="1">
              <a:buFontTx/>
              <a:buNone/>
              <a:defRPr/>
            </a:pPr>
            <a:endParaRPr lang="es-CL" sz="24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buFontTx/>
              <a:buNone/>
              <a:defRPr/>
            </a:pPr>
            <a:endParaRPr lang="es-CL" sz="24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buFontTx/>
              <a:buNone/>
              <a:defRPr/>
            </a:pPr>
            <a:r>
              <a:rPr lang="es-CL" b="1" dirty="0" smtClean="0">
                <a:solidFill>
                  <a:srgbClr val="FFC000"/>
                </a:solidFill>
                <a:effectLst/>
              </a:rPr>
              <a:t>¿Como maximizar concentración de Ca en frutos?</a:t>
            </a:r>
          </a:p>
          <a:p>
            <a:pPr marL="457200" indent="-457200" algn="just" eaLnBrk="1" hangingPunct="1">
              <a:buFontTx/>
              <a:buNone/>
              <a:defRPr/>
            </a:pPr>
            <a:endParaRPr lang="es-CL" dirty="0" smtClean="0">
              <a:solidFill>
                <a:srgbClr val="FFFFCC"/>
              </a:solidFill>
            </a:endParaRPr>
          </a:p>
          <a:p>
            <a:pPr marL="457200" indent="-457200" eaLnBrk="1" hangingPunct="1">
              <a:buFontTx/>
              <a:buNone/>
              <a:defRPr/>
            </a:pPr>
            <a:endParaRPr lang="es-CL" sz="200" b="1" dirty="0" smtClean="0">
              <a:solidFill>
                <a:srgbClr val="FFC000"/>
              </a:solidFill>
              <a:effectLst/>
            </a:endParaRPr>
          </a:p>
          <a:p>
            <a:pPr marL="457200" indent="-457200" eaLnBrk="1" hangingPunct="1">
              <a:buFontTx/>
              <a:buNone/>
              <a:defRPr/>
            </a:pPr>
            <a:r>
              <a:rPr lang="es-CL" dirty="0" smtClean="0">
                <a:solidFill>
                  <a:srgbClr val="FFFF00"/>
                </a:solidFill>
              </a:rPr>
              <a:t>Manejo del suelo:</a:t>
            </a:r>
          </a:p>
          <a:p>
            <a:pPr marL="457200" indent="-457200" eaLnBrk="1" hangingPunct="1">
              <a:defRPr/>
            </a:pPr>
            <a:endParaRPr lang="es-CL" sz="1000" dirty="0" smtClean="0">
              <a:solidFill>
                <a:srgbClr val="FFFFCC"/>
              </a:solidFill>
            </a:endParaRPr>
          </a:p>
          <a:p>
            <a:pPr marL="457200" indent="-457200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Nutrición: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Evitar exceso de amonio, Mg y K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Evitar exceso de nitrógeno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Mantener nivel adecuado de boro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endParaRPr lang="es-CL" sz="2000" dirty="0" smtClean="0">
              <a:solidFill>
                <a:srgbClr val="FFFFCC"/>
              </a:solidFill>
            </a:endParaRPr>
          </a:p>
          <a:p>
            <a:pPr marL="457200" indent="-457200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Agua: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Exceso de riego aumenta crecimiento de brotes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Adecuado, favorece absorción de Ca</a:t>
            </a:r>
          </a:p>
          <a:p>
            <a:pPr marL="1336675" lvl="1" indent="-533400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Stress hídrico afecta primero a brotes</a:t>
            </a:r>
          </a:p>
          <a:p>
            <a:pPr marL="457200" indent="-457200" eaLnBrk="1" hangingPunct="1">
              <a:defRPr/>
            </a:pPr>
            <a:endParaRPr lang="es-CL" sz="2400" dirty="0" smtClean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1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315416"/>
            <a:ext cx="9144000" cy="6858000"/>
          </a:xfrm>
        </p:spPr>
        <p:txBody>
          <a:bodyPr/>
          <a:lstStyle/>
          <a:p>
            <a:pPr marL="457200" indent="-457200" algn="just" eaLnBrk="1" hangingPunct="1">
              <a:buFontTx/>
              <a:buNone/>
              <a:defRPr/>
            </a:pPr>
            <a:r>
              <a:rPr lang="es-CL" sz="3100" b="1" dirty="0" smtClean="0">
                <a:solidFill>
                  <a:srgbClr val="FFC000"/>
                </a:solidFill>
              </a:rPr>
              <a:t>¿Como maximizar la concentración de Ca en frutos?</a:t>
            </a:r>
          </a:p>
          <a:p>
            <a:pPr marL="457200" indent="-457200" algn="just" eaLnBrk="1" hangingPunct="1">
              <a:buFontTx/>
              <a:buNone/>
              <a:defRPr/>
            </a:pPr>
            <a:endParaRPr lang="es-CL" sz="10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buFontTx/>
              <a:buNone/>
              <a:defRPr/>
            </a:pPr>
            <a:r>
              <a:rPr lang="es-CL" sz="2800" dirty="0" smtClean="0">
                <a:solidFill>
                  <a:srgbClr val="FFFF00"/>
                </a:solidFill>
              </a:rPr>
              <a:t>Manejo de la copa:</a:t>
            </a:r>
          </a:p>
          <a:p>
            <a:pPr marL="457200" indent="-457200" algn="just" eaLnBrk="1" hangingPunct="1">
              <a:defRPr/>
            </a:pPr>
            <a:endParaRPr lang="es-CL" sz="10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Polinización </a:t>
            </a:r>
            <a:r>
              <a:rPr lang="es-CL" sz="2400" dirty="0" smtClean="0">
                <a:solidFill>
                  <a:srgbClr val="FFFFCC"/>
                </a:solidFill>
                <a:cs typeface="Arial" charset="0"/>
              </a:rPr>
              <a:t>→</a:t>
            </a:r>
            <a:r>
              <a:rPr lang="es-CL" sz="2400" dirty="0" smtClean="0">
                <a:solidFill>
                  <a:srgbClr val="FFFFCC"/>
                </a:solidFill>
              </a:rPr>
              <a:t> &gt; semillas </a:t>
            </a:r>
            <a:r>
              <a:rPr lang="es-CL" sz="2400" dirty="0" smtClean="0">
                <a:solidFill>
                  <a:srgbClr val="FFFFCC"/>
                </a:solidFill>
                <a:cs typeface="Arial" charset="0"/>
              </a:rPr>
              <a:t>→</a:t>
            </a:r>
            <a:r>
              <a:rPr lang="es-CL" sz="2400" dirty="0" smtClean="0">
                <a:solidFill>
                  <a:srgbClr val="FFFFCC"/>
                </a:solidFill>
              </a:rPr>
              <a:t> &gt; calcio</a:t>
            </a:r>
          </a:p>
          <a:p>
            <a:pPr marL="457200" indent="-457200" algn="just" eaLnBrk="1" hangingPunct="1">
              <a:defRPr/>
            </a:pPr>
            <a:endParaRPr lang="es-CL" sz="24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Carga: mayor tamaño de frutos diluye calcio</a:t>
            </a:r>
          </a:p>
          <a:p>
            <a:pPr marL="457200" indent="-457200" algn="just" eaLnBrk="1" hangingPunct="1">
              <a:defRPr/>
            </a:pPr>
            <a:endParaRPr lang="es-CL" sz="24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Poda invernal fuerte: aumenta vigor, baja Ca</a:t>
            </a:r>
          </a:p>
          <a:p>
            <a:pPr marL="457200" indent="-457200" algn="just" eaLnBrk="1" hangingPunct="1">
              <a:defRPr/>
            </a:pPr>
            <a:endParaRPr lang="es-CL" sz="24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defRPr/>
            </a:pPr>
            <a:r>
              <a:rPr lang="es-CL" sz="2400" dirty="0" smtClean="0">
                <a:solidFill>
                  <a:srgbClr val="FFFFCC"/>
                </a:solidFill>
              </a:rPr>
              <a:t>Poda verano: generalmente reduce problemas de Ca</a:t>
            </a:r>
          </a:p>
          <a:p>
            <a:pPr marL="1336675" lvl="1" indent="-533400" algn="just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Época afecta crecimiento del brote</a:t>
            </a:r>
          </a:p>
          <a:p>
            <a:pPr marL="1336675" lvl="1" indent="-533400" algn="just" eaLnBrk="1" hangingPunct="1">
              <a:buFont typeface="Tahoma" charset="0"/>
              <a:buChar char="–"/>
              <a:defRPr/>
            </a:pPr>
            <a:r>
              <a:rPr lang="es-CL" sz="2000" dirty="0" smtClean="0">
                <a:solidFill>
                  <a:srgbClr val="FFFFCC"/>
                </a:solidFill>
              </a:rPr>
              <a:t>Aumenta proporción frutos en centro de la copa</a:t>
            </a:r>
          </a:p>
          <a:p>
            <a:pPr marL="803275" lvl="1" indent="0" algn="just" eaLnBrk="1" hangingPunct="1">
              <a:buNone/>
              <a:defRPr/>
            </a:pPr>
            <a:endParaRPr lang="es-CL" sz="1000" dirty="0" smtClean="0">
              <a:solidFill>
                <a:srgbClr val="FFFFCC"/>
              </a:solidFill>
            </a:endParaRPr>
          </a:p>
          <a:p>
            <a:pPr marL="457200" indent="-457200" algn="just" eaLnBrk="1" hangingPunct="1">
              <a:defRPr/>
            </a:pPr>
            <a:r>
              <a:rPr lang="es-CL" sz="2400" dirty="0" smtClean="0">
                <a:solidFill>
                  <a:srgbClr val="FFFF00"/>
                </a:solidFill>
              </a:rPr>
              <a:t>Aplicaciones foliares de Ca han tenido resultados inconsistentes</a:t>
            </a:r>
            <a:endParaRPr lang="es-ES" sz="24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60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>
                <a:solidFill>
                  <a:srgbClr val="FFC000"/>
                </a:solidFill>
              </a:rPr>
              <a:t>Aplicaciones de reguladores de crecimiento (RC)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La aplicación de RC ha sido poco estudiada en arándanos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Habría distribución dispareja de RC al aplicarlos en arándanos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Diversos factores ambientales (</a:t>
            </a:r>
            <a:r>
              <a:rPr lang="es-CL" dirty="0" err="1" smtClean="0">
                <a:solidFill>
                  <a:schemeClr val="bg1"/>
                </a:solidFill>
              </a:rPr>
              <a:t>T°</a:t>
            </a:r>
            <a:r>
              <a:rPr lang="es-CL" dirty="0" smtClean="0">
                <a:solidFill>
                  <a:schemeClr val="bg1"/>
                </a:solidFill>
              </a:rPr>
              <a:t>, cantidad y calidad de luz, viento, lluvia) inciden sobre su efectividad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La cianamida hidrogenada (</a:t>
            </a:r>
            <a:r>
              <a:rPr lang="es-CL" dirty="0" err="1" smtClean="0">
                <a:solidFill>
                  <a:schemeClr val="bg1"/>
                </a:solidFill>
              </a:rPr>
              <a:t>Dormex</a:t>
            </a:r>
            <a:r>
              <a:rPr lang="es-CL" dirty="0" smtClean="0">
                <a:solidFill>
                  <a:schemeClr val="bg1"/>
                </a:solidFill>
              </a:rPr>
              <a:t>) es el RC más usado en arándanos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CPPU, un RC del grupo de las </a:t>
            </a:r>
            <a:r>
              <a:rPr lang="es-CL" dirty="0" err="1" smtClean="0">
                <a:solidFill>
                  <a:schemeClr val="bg1"/>
                </a:solidFill>
              </a:rPr>
              <a:t>citokininas</a:t>
            </a:r>
            <a:r>
              <a:rPr lang="es-CL" dirty="0" smtClean="0">
                <a:solidFill>
                  <a:schemeClr val="bg1"/>
                </a:solidFill>
              </a:rPr>
              <a:t>, tendría potencial para su uso comercial en arándanos.  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4004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07136"/>
            <a:ext cx="9036496" cy="39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0" y="413792"/>
            <a:ext cx="9144000" cy="1215008"/>
          </a:xfrm>
        </p:spPr>
        <p:txBody>
          <a:bodyPr>
            <a:normAutofit fontScale="90000"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Efecto de CPPU en rendimiento, diámetro y sólidos solubles en frutos de ´</a:t>
            </a:r>
            <a:r>
              <a:rPr lang="es-CL" sz="3200" dirty="0" err="1" smtClean="0">
                <a:solidFill>
                  <a:srgbClr val="FFC000"/>
                </a:solidFill>
              </a:rPr>
              <a:t>Duke</a:t>
            </a:r>
            <a:r>
              <a:rPr lang="es-CL" sz="3200" dirty="0" smtClean="0">
                <a:solidFill>
                  <a:srgbClr val="FFC000"/>
                </a:solidFill>
              </a:rPr>
              <a:t>´. Fuente: Retamales et al., 2014</a:t>
            </a:r>
            <a:endParaRPr lang="es-CL" sz="3200" dirty="0">
              <a:solidFill>
                <a:srgbClr val="FFC000"/>
              </a:solidFill>
            </a:endParaRPr>
          </a:p>
        </p:txBody>
      </p:sp>
      <p:sp>
        <p:nvSpPr>
          <p:cNvPr id="6" name="5 Elipse"/>
          <p:cNvSpPr/>
          <p:nvPr/>
        </p:nvSpPr>
        <p:spPr>
          <a:xfrm>
            <a:off x="2987824" y="4869160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5652120" y="4905164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Elipse"/>
          <p:cNvSpPr/>
          <p:nvPr/>
        </p:nvSpPr>
        <p:spPr>
          <a:xfrm>
            <a:off x="8100392" y="4905164"/>
            <a:ext cx="648072" cy="252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CuadroTexto"/>
          <p:cNvSpPr txBox="1"/>
          <p:nvPr/>
        </p:nvSpPr>
        <p:spPr>
          <a:xfrm>
            <a:off x="719572" y="6093296"/>
            <a:ext cx="8172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FF00"/>
                </a:solidFill>
              </a:rPr>
              <a:t>El tratamiento con mejores efectos en rendimiento, diámetro y sólidos solubles fue la aplicación de 10 ppm de CPPU  tanto 3 como 10 días después de plena flor</a:t>
            </a:r>
            <a:endParaRPr lang="es-CL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1809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s-CL" sz="3200" dirty="0" smtClean="0">
                <a:solidFill>
                  <a:srgbClr val="FFC000"/>
                </a:solidFill>
              </a:rPr>
              <a:t>Efecto de CPPU en peso de frutos de ´</a:t>
            </a:r>
            <a:r>
              <a:rPr lang="es-CL" sz="3200" dirty="0" err="1" smtClean="0">
                <a:solidFill>
                  <a:srgbClr val="FFC000"/>
                </a:solidFill>
              </a:rPr>
              <a:t>Duke</a:t>
            </a:r>
            <a:r>
              <a:rPr lang="es-CL" sz="3200" dirty="0" smtClean="0">
                <a:solidFill>
                  <a:srgbClr val="FFC000"/>
                </a:solidFill>
              </a:rPr>
              <a:t>´ a cosecha y firmeza a cosecha y luego de 30 d de almacenaje a 1°C. Fuente: Retamales et al., 2014</a:t>
            </a:r>
            <a:endParaRPr lang="es-CL" sz="3200" dirty="0">
              <a:solidFill>
                <a:srgbClr val="FFC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5978"/>
            <a:ext cx="8949034" cy="493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9759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399802"/>
            <a:ext cx="9361040" cy="1301006"/>
          </a:xfrm>
        </p:spPr>
        <p:txBody>
          <a:bodyPr>
            <a:noAutofit/>
          </a:bodyPr>
          <a:lstStyle/>
          <a:p>
            <a:r>
              <a:rPr lang="es-CL" sz="3200" dirty="0">
                <a:solidFill>
                  <a:srgbClr val="FFC000"/>
                </a:solidFill>
              </a:rPr>
              <a:t>Efecto de CPPU en </a:t>
            </a:r>
            <a:r>
              <a:rPr lang="es-CL" sz="3200" dirty="0" smtClean="0">
                <a:solidFill>
                  <a:srgbClr val="FFC000"/>
                </a:solidFill>
              </a:rPr>
              <a:t>índice de cobertura de ceras (WCI) de </a:t>
            </a:r>
            <a:r>
              <a:rPr lang="es-CL" sz="3200" dirty="0">
                <a:solidFill>
                  <a:srgbClr val="FFC000"/>
                </a:solidFill>
              </a:rPr>
              <a:t>frutos de ´</a:t>
            </a:r>
            <a:r>
              <a:rPr lang="es-CL" sz="3200" dirty="0" err="1">
                <a:solidFill>
                  <a:srgbClr val="FFC000"/>
                </a:solidFill>
              </a:rPr>
              <a:t>Duke</a:t>
            </a:r>
            <a:r>
              <a:rPr lang="es-CL" sz="3200" dirty="0">
                <a:solidFill>
                  <a:srgbClr val="FFC000"/>
                </a:solidFill>
              </a:rPr>
              <a:t>´ a </a:t>
            </a:r>
            <a:r>
              <a:rPr lang="es-CL" sz="3200" dirty="0" smtClean="0">
                <a:solidFill>
                  <a:srgbClr val="FFC000"/>
                </a:solidFill>
              </a:rPr>
              <a:t>cosecha y luego </a:t>
            </a:r>
            <a:r>
              <a:rPr lang="es-CL" sz="3200" dirty="0">
                <a:solidFill>
                  <a:srgbClr val="FFC000"/>
                </a:solidFill>
              </a:rPr>
              <a:t>de </a:t>
            </a:r>
            <a:r>
              <a:rPr lang="es-CL" sz="3200" dirty="0" smtClean="0">
                <a:solidFill>
                  <a:srgbClr val="FFC000"/>
                </a:solidFill>
              </a:rPr>
              <a:t>30 o 45 </a:t>
            </a:r>
            <a:r>
              <a:rPr lang="es-CL" sz="3200" dirty="0">
                <a:solidFill>
                  <a:srgbClr val="FFC000"/>
                </a:solidFill>
              </a:rPr>
              <a:t>d de almacenaje a 1°C. Fuente: Retamales et al., 2014</a:t>
            </a:r>
            <a:endParaRPr lang="es-CL" sz="32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53444"/>
            <a:ext cx="7622967" cy="451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7792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es-CL" sz="3600" dirty="0">
                <a:solidFill>
                  <a:srgbClr val="FFC000"/>
                </a:solidFill>
              </a:rPr>
              <a:t>Efecto de CPPU en </a:t>
            </a:r>
            <a:r>
              <a:rPr lang="es-CL" sz="3600" dirty="0" smtClean="0">
                <a:solidFill>
                  <a:srgbClr val="FFC000"/>
                </a:solidFill>
              </a:rPr>
              <a:t>pudrición </a:t>
            </a:r>
            <a:r>
              <a:rPr lang="es-CL" sz="3600" dirty="0">
                <a:solidFill>
                  <a:srgbClr val="FFC000"/>
                </a:solidFill>
              </a:rPr>
              <a:t>de frutos de ´</a:t>
            </a:r>
            <a:r>
              <a:rPr lang="es-CL" sz="3600" dirty="0" err="1">
                <a:solidFill>
                  <a:srgbClr val="FFC000"/>
                </a:solidFill>
              </a:rPr>
              <a:t>Duke</a:t>
            </a:r>
            <a:r>
              <a:rPr lang="es-CL" sz="3600" dirty="0">
                <a:solidFill>
                  <a:srgbClr val="FFC000"/>
                </a:solidFill>
              </a:rPr>
              <a:t>´ </a:t>
            </a:r>
            <a:r>
              <a:rPr lang="es-CL" sz="3600" dirty="0" smtClean="0">
                <a:solidFill>
                  <a:srgbClr val="FFC000"/>
                </a:solidFill>
              </a:rPr>
              <a:t>luego </a:t>
            </a:r>
            <a:r>
              <a:rPr lang="es-CL" sz="3600" dirty="0">
                <a:solidFill>
                  <a:srgbClr val="FFC000"/>
                </a:solidFill>
              </a:rPr>
              <a:t>de 30 </a:t>
            </a:r>
            <a:r>
              <a:rPr lang="es-CL" sz="3600" dirty="0" smtClean="0">
                <a:solidFill>
                  <a:srgbClr val="FFC000"/>
                </a:solidFill>
              </a:rPr>
              <a:t>o 45 d </a:t>
            </a:r>
            <a:r>
              <a:rPr lang="es-CL" sz="3600" dirty="0">
                <a:solidFill>
                  <a:srgbClr val="FFC000"/>
                </a:solidFill>
              </a:rPr>
              <a:t>de </a:t>
            </a:r>
            <a:r>
              <a:rPr lang="es-CL" sz="3600" dirty="0" smtClean="0">
                <a:solidFill>
                  <a:srgbClr val="FFC000"/>
                </a:solidFill>
              </a:rPr>
              <a:t>almacenaje. </a:t>
            </a:r>
            <a:r>
              <a:rPr lang="es-CL" sz="3600" dirty="0">
                <a:solidFill>
                  <a:srgbClr val="FFC000"/>
                </a:solidFill>
              </a:rPr>
              <a:t>Fuente: Retamales et al., 2014</a:t>
            </a:r>
            <a:endParaRPr lang="es-CL" sz="36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243671" cy="422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5354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Conclusiones CPPU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Aplicaciones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repetidas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>
                <a:solidFill>
                  <a:schemeClr val="bg1"/>
                </a:solidFill>
              </a:rPr>
              <a:t>CPPU </a:t>
            </a:r>
            <a:r>
              <a:rPr lang="en-US" dirty="0" err="1" smtClean="0">
                <a:solidFill>
                  <a:schemeClr val="bg1"/>
                </a:solidFill>
              </a:rPr>
              <a:t>aumentaron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rendimiento</a:t>
            </a:r>
            <a:r>
              <a:rPr lang="en-US" dirty="0" smtClean="0">
                <a:solidFill>
                  <a:schemeClr val="bg1"/>
                </a:solidFill>
              </a:rPr>
              <a:t> y </a:t>
            </a:r>
            <a:r>
              <a:rPr lang="en-US" dirty="0" err="1" smtClean="0">
                <a:solidFill>
                  <a:schemeClr val="bg1"/>
                </a:solidFill>
              </a:rPr>
              <a:t>diámetro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fruta</a:t>
            </a:r>
            <a:r>
              <a:rPr lang="en-US" dirty="0" smtClean="0">
                <a:solidFill>
                  <a:schemeClr val="bg1"/>
                </a:solidFill>
              </a:rPr>
              <a:t> de ´Duke’.</a:t>
            </a:r>
          </a:p>
          <a:p>
            <a:pPr marL="0" indent="0">
              <a:buNone/>
            </a:pPr>
            <a:endParaRPr lang="en-US" sz="1200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Efectos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beneficiosos</a:t>
            </a:r>
            <a:r>
              <a:rPr lang="en-US" dirty="0" smtClean="0">
                <a:solidFill>
                  <a:schemeClr val="bg1"/>
                </a:solidFill>
              </a:rPr>
              <a:t> se </a:t>
            </a:r>
            <a:r>
              <a:rPr lang="en-US" dirty="0" err="1" smtClean="0">
                <a:solidFill>
                  <a:schemeClr val="bg1"/>
                </a:solidFill>
              </a:rPr>
              <a:t>extendieron</a:t>
            </a:r>
            <a:r>
              <a:rPr lang="en-US" dirty="0" smtClean="0">
                <a:solidFill>
                  <a:schemeClr val="bg1"/>
                </a:solidFill>
              </a:rPr>
              <a:t> a </a:t>
            </a:r>
            <a:r>
              <a:rPr lang="en-US" smtClean="0">
                <a:solidFill>
                  <a:schemeClr val="bg1"/>
                </a:solidFill>
              </a:rPr>
              <a:t>la postcosecha</a:t>
            </a:r>
          </a:p>
          <a:p>
            <a:pPr marL="0" indent="0">
              <a:buNone/>
            </a:pPr>
            <a:endParaRPr lang="en-US" sz="1300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En</a:t>
            </a:r>
            <a:r>
              <a:rPr lang="en-US" dirty="0" smtClean="0">
                <a:solidFill>
                  <a:schemeClr val="bg1"/>
                </a:solidFill>
              </a:rPr>
              <a:t> postcosecha </a:t>
            </a:r>
            <a:r>
              <a:rPr lang="en-US" dirty="0" err="1" smtClean="0">
                <a:solidFill>
                  <a:schemeClr val="bg1"/>
                </a:solidFill>
              </a:rPr>
              <a:t>hubo</a:t>
            </a:r>
            <a:r>
              <a:rPr lang="en-US" dirty="0" smtClean="0">
                <a:solidFill>
                  <a:schemeClr val="bg1"/>
                </a:solidFill>
              </a:rPr>
              <a:t> mayor </a:t>
            </a:r>
            <a:r>
              <a:rPr lang="en-US" dirty="0" err="1" smtClean="0">
                <a:solidFill>
                  <a:schemeClr val="bg1"/>
                </a:solidFill>
              </a:rPr>
              <a:t>depositación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ceras</a:t>
            </a:r>
            <a:r>
              <a:rPr lang="en-US" dirty="0" smtClean="0">
                <a:solidFill>
                  <a:schemeClr val="bg1"/>
                </a:solidFill>
              </a:rPr>
              <a:t>; </a:t>
            </a:r>
            <a:r>
              <a:rPr lang="en-US" dirty="0" err="1" smtClean="0">
                <a:solidFill>
                  <a:schemeClr val="bg1"/>
                </a:solidFill>
              </a:rPr>
              <a:t>ello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habría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traído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consigo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una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reducción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significativa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pérdida</a:t>
            </a:r>
            <a:r>
              <a:rPr lang="en-US" dirty="0" smtClean="0">
                <a:solidFill>
                  <a:schemeClr val="bg1"/>
                </a:solidFill>
              </a:rPr>
              <a:t> de peso y </a:t>
            </a:r>
            <a:r>
              <a:rPr lang="en-US" dirty="0" err="1" smtClean="0">
                <a:solidFill>
                  <a:schemeClr val="bg1"/>
                </a:solidFill>
              </a:rPr>
              <a:t>menor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pudrición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los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frutos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5818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686800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sz="2400" b="1" dirty="0" smtClean="0">
                <a:solidFill>
                  <a:srgbClr val="FFC000"/>
                </a:solidFill>
              </a:rPr>
              <a:t>Interacción entre factores ambientales, el manejo y las plantas para generar el rendimiento en arándanos. Retamales, 2000</a:t>
            </a:r>
            <a:endParaRPr lang="es-ES" sz="2400" b="1" dirty="0" smtClean="0">
              <a:solidFill>
                <a:srgbClr val="FFC000"/>
              </a:solidFill>
            </a:endParaRPr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1834976" y="1308100"/>
            <a:ext cx="1512888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Nutrientes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493071" y="1308100"/>
            <a:ext cx="1150937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Luz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787900" y="1308100"/>
            <a:ext cx="1079500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Agua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227763" y="1268413"/>
            <a:ext cx="2592709" cy="646331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Factores bióticos: insectos, hongos, etc.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4427538" y="2492375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Ambiente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>
            <a:off x="5148263" y="1773238"/>
            <a:ext cx="0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1" name="Line 9"/>
          <p:cNvSpPr>
            <a:spLocks noChangeShapeType="1"/>
          </p:cNvSpPr>
          <p:nvPr/>
        </p:nvSpPr>
        <p:spPr bwMode="auto">
          <a:xfrm flipH="1">
            <a:off x="5364088" y="1916832"/>
            <a:ext cx="934641" cy="49476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3132138" y="3357563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Crecimiento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3" name="Line 11"/>
          <p:cNvSpPr>
            <a:spLocks noChangeShapeType="1"/>
          </p:cNvSpPr>
          <p:nvPr/>
        </p:nvSpPr>
        <p:spPr bwMode="auto">
          <a:xfrm>
            <a:off x="2700375" y="2996951"/>
            <a:ext cx="1008025" cy="36061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4" name="Line 12"/>
          <p:cNvSpPr>
            <a:spLocks noChangeShapeType="1"/>
          </p:cNvSpPr>
          <p:nvPr/>
        </p:nvSpPr>
        <p:spPr bwMode="auto">
          <a:xfrm>
            <a:off x="4284663" y="1700213"/>
            <a:ext cx="574675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5" name="Line 13"/>
          <p:cNvSpPr>
            <a:spLocks noChangeShapeType="1"/>
          </p:cNvSpPr>
          <p:nvPr/>
        </p:nvSpPr>
        <p:spPr bwMode="auto">
          <a:xfrm rot="10800000" flipH="1" flipV="1">
            <a:off x="2916238" y="1700213"/>
            <a:ext cx="1657350" cy="793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4355976" y="4581525"/>
            <a:ext cx="2305050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Reproductivo: </a:t>
            </a: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Fruta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1187599" y="4581525"/>
            <a:ext cx="1800225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Vegetativo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8" name="Text Box 16"/>
          <p:cNvSpPr txBox="1">
            <a:spLocks noChangeArrowheads="1"/>
          </p:cNvSpPr>
          <p:nvPr/>
        </p:nvSpPr>
        <p:spPr bwMode="auto">
          <a:xfrm>
            <a:off x="2771775" y="6092825"/>
            <a:ext cx="2449513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b="1" dirty="0">
                <a:solidFill>
                  <a:schemeClr val="bg1"/>
                </a:solidFill>
                <a:latin typeface="Arial" charset="0"/>
              </a:rPr>
              <a:t>Rendimiento</a:t>
            </a:r>
            <a:endParaRPr lang="es-ES" altLang="es-CL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09" name="Freeform 17"/>
          <p:cNvSpPr>
            <a:spLocks/>
          </p:cNvSpPr>
          <p:nvPr/>
        </p:nvSpPr>
        <p:spPr bwMode="auto">
          <a:xfrm>
            <a:off x="2051050" y="3933825"/>
            <a:ext cx="3852863" cy="595313"/>
          </a:xfrm>
          <a:custGeom>
            <a:avLst/>
            <a:gdLst>
              <a:gd name="T0" fmla="*/ 0 w 2427"/>
              <a:gd name="T1" fmla="*/ 2147483647 h 375"/>
              <a:gd name="T2" fmla="*/ 2147483647 w 2427"/>
              <a:gd name="T3" fmla="*/ 2147483647 h 375"/>
              <a:gd name="T4" fmla="*/ 2147483647 w 2427"/>
              <a:gd name="T5" fmla="*/ 2147483647 h 375"/>
              <a:gd name="T6" fmla="*/ 2147483647 w 2427"/>
              <a:gd name="T7" fmla="*/ 2147483647 h 375"/>
              <a:gd name="T8" fmla="*/ 2147483647 w 2427"/>
              <a:gd name="T9" fmla="*/ 2147483647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27"/>
              <a:gd name="T16" fmla="*/ 0 h 375"/>
              <a:gd name="T17" fmla="*/ 2427 w 2427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27" h="375">
                <a:moveTo>
                  <a:pt x="0" y="375"/>
                </a:moveTo>
                <a:cubicBezTo>
                  <a:pt x="68" y="322"/>
                  <a:pt x="205" y="118"/>
                  <a:pt x="411" y="59"/>
                </a:cubicBezTo>
                <a:cubicBezTo>
                  <a:pt x="617" y="0"/>
                  <a:pt x="971" y="19"/>
                  <a:pt x="1234" y="19"/>
                </a:cubicBezTo>
                <a:cubicBezTo>
                  <a:pt x="1497" y="19"/>
                  <a:pt x="1789" y="0"/>
                  <a:pt x="1988" y="59"/>
                </a:cubicBezTo>
                <a:cubicBezTo>
                  <a:pt x="2187" y="118"/>
                  <a:pt x="2336" y="309"/>
                  <a:pt x="2427" y="375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0" name="Freeform 18"/>
          <p:cNvSpPr>
            <a:spLocks/>
          </p:cNvSpPr>
          <p:nvPr/>
        </p:nvSpPr>
        <p:spPr bwMode="auto">
          <a:xfrm flipH="1" flipV="1">
            <a:off x="2051050" y="5013325"/>
            <a:ext cx="3852863" cy="595313"/>
          </a:xfrm>
          <a:custGeom>
            <a:avLst/>
            <a:gdLst>
              <a:gd name="T0" fmla="*/ 0 w 2427"/>
              <a:gd name="T1" fmla="*/ 2147483647 h 375"/>
              <a:gd name="T2" fmla="*/ 2147483647 w 2427"/>
              <a:gd name="T3" fmla="*/ 2147483647 h 375"/>
              <a:gd name="T4" fmla="*/ 2147483647 w 2427"/>
              <a:gd name="T5" fmla="*/ 2147483647 h 375"/>
              <a:gd name="T6" fmla="*/ 2147483647 w 2427"/>
              <a:gd name="T7" fmla="*/ 2147483647 h 375"/>
              <a:gd name="T8" fmla="*/ 2147483647 w 2427"/>
              <a:gd name="T9" fmla="*/ 2147483647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27"/>
              <a:gd name="T16" fmla="*/ 0 h 375"/>
              <a:gd name="T17" fmla="*/ 2427 w 2427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27" h="375">
                <a:moveTo>
                  <a:pt x="0" y="375"/>
                </a:moveTo>
                <a:cubicBezTo>
                  <a:pt x="68" y="322"/>
                  <a:pt x="205" y="118"/>
                  <a:pt x="411" y="59"/>
                </a:cubicBezTo>
                <a:cubicBezTo>
                  <a:pt x="617" y="0"/>
                  <a:pt x="971" y="19"/>
                  <a:pt x="1234" y="19"/>
                </a:cubicBezTo>
                <a:cubicBezTo>
                  <a:pt x="1497" y="19"/>
                  <a:pt x="1789" y="0"/>
                  <a:pt x="1988" y="59"/>
                </a:cubicBezTo>
                <a:cubicBezTo>
                  <a:pt x="2187" y="118"/>
                  <a:pt x="2336" y="309"/>
                  <a:pt x="2427" y="375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1" name="AutoShape 19"/>
          <p:cNvSpPr>
            <a:spLocks noChangeArrowheads="1"/>
          </p:cNvSpPr>
          <p:nvPr/>
        </p:nvSpPr>
        <p:spPr bwMode="auto">
          <a:xfrm rot="5400000">
            <a:off x="3815655" y="5553076"/>
            <a:ext cx="504825" cy="431800"/>
          </a:xfrm>
          <a:prstGeom prst="rightArrow">
            <a:avLst>
              <a:gd name="adj1" fmla="val 0"/>
              <a:gd name="adj2" fmla="val 89405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CL" altLang="es-CL" sz="1800"/>
          </a:p>
        </p:txBody>
      </p:sp>
      <p:sp>
        <p:nvSpPr>
          <p:cNvPr id="110612" name="Text Box 20"/>
          <p:cNvSpPr txBox="1">
            <a:spLocks noChangeArrowheads="1"/>
          </p:cNvSpPr>
          <p:nvPr/>
        </p:nvSpPr>
        <p:spPr bwMode="auto">
          <a:xfrm>
            <a:off x="2123728" y="2483604"/>
            <a:ext cx="1223962" cy="36933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Arándano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0613" name="Line 21"/>
          <p:cNvSpPr>
            <a:spLocks noChangeShapeType="1"/>
          </p:cNvSpPr>
          <p:nvPr/>
        </p:nvSpPr>
        <p:spPr bwMode="auto">
          <a:xfrm rot="10800000" flipV="1">
            <a:off x="3419475" y="2781300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110614" name="Line 22"/>
          <p:cNvSpPr>
            <a:spLocks noChangeShapeType="1"/>
          </p:cNvSpPr>
          <p:nvPr/>
        </p:nvSpPr>
        <p:spPr bwMode="auto">
          <a:xfrm flipV="1">
            <a:off x="3419475" y="2565400"/>
            <a:ext cx="10080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rot="10800000" flipH="1" flipV="1">
            <a:off x="971600" y="1772816"/>
            <a:ext cx="3457550" cy="72174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07504" y="1124744"/>
            <a:ext cx="1512888" cy="646331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Aire</a:t>
            </a:r>
            <a:r>
              <a:rPr lang="es-CL" altLang="es-CL" sz="1800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suelo: </a:t>
            </a:r>
            <a:r>
              <a:rPr lang="es-CL" altLang="es-CL" sz="1800" dirty="0" err="1" smtClean="0">
                <a:solidFill>
                  <a:schemeClr val="bg1"/>
                </a:solidFill>
                <a:latin typeface="Arial" charset="0"/>
              </a:rPr>
              <a:t>T°</a:t>
            </a:r>
            <a:r>
              <a:rPr lang="es-CL" altLang="es-CL" sz="1800" dirty="0" smtClean="0">
                <a:solidFill>
                  <a:schemeClr val="bg1"/>
                </a:solidFill>
                <a:latin typeface="Arial" charset="0"/>
              </a:rPr>
              <a:t>, HR, etc.</a:t>
            </a:r>
            <a:endParaRPr lang="es-ES" altLang="es-CL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 rot="10800000">
            <a:off x="6876257" y="1772816"/>
            <a:ext cx="720082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L" sz="30000" dirty="0" smtClean="0">
                <a:solidFill>
                  <a:srgbClr val="FFFF00"/>
                </a:solidFill>
                <a:latin typeface="Calibri"/>
              </a:rPr>
              <a:t>{</a:t>
            </a:r>
            <a:endParaRPr lang="es-CL" sz="30000" dirty="0">
              <a:solidFill>
                <a:srgbClr val="FFFF00"/>
              </a:solidFill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7452320" y="3687415"/>
            <a:ext cx="1656184" cy="46166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CL" altLang="es-CL" sz="2400" dirty="0" smtClean="0">
                <a:solidFill>
                  <a:schemeClr val="bg1"/>
                </a:solidFill>
                <a:latin typeface="Arial" charset="0"/>
              </a:rPr>
              <a:t>MANEJO</a:t>
            </a:r>
            <a:endParaRPr lang="es-ES" altLang="es-CL" sz="24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84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2 CuadroTexto"/>
          <p:cNvSpPr txBox="1">
            <a:spLocks noChangeArrowheads="1"/>
          </p:cNvSpPr>
          <p:nvPr/>
        </p:nvSpPr>
        <p:spPr bwMode="auto">
          <a:xfrm>
            <a:off x="179512" y="17963"/>
            <a:ext cx="89644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L" altLang="es-CO" sz="2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O" sz="2800" b="1" dirty="0">
                <a:solidFill>
                  <a:srgbClr val="FFC000"/>
                </a:solidFill>
                <a:latin typeface="Arial" panose="020B0604020202020204" pitchFamily="34" charset="0"/>
              </a:rPr>
              <a:t>¿Qué atributos considero para elegir una variedad?</a:t>
            </a:r>
            <a:endParaRPr lang="es-CO" altLang="es-CO" sz="2800" b="1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3 CuadroTexto"/>
          <p:cNvSpPr txBox="1">
            <a:spLocks noChangeArrowheads="1"/>
          </p:cNvSpPr>
          <p:nvPr/>
        </p:nvSpPr>
        <p:spPr bwMode="auto">
          <a:xfrm>
            <a:off x="1763688" y="2437202"/>
            <a:ext cx="1542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Rendimiento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64" name="5 CuadroTexto"/>
          <p:cNvSpPr txBox="1">
            <a:spLocks noChangeArrowheads="1"/>
          </p:cNvSpPr>
          <p:nvPr/>
        </p:nvSpPr>
        <p:spPr bwMode="auto">
          <a:xfrm>
            <a:off x="6369942" y="3744119"/>
            <a:ext cx="137041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rgbClr val="FFFF00"/>
                </a:solidFill>
                <a:latin typeface="+mn-lt"/>
              </a:rPr>
              <a:t>Calidad en </a:t>
            </a:r>
            <a:r>
              <a:rPr lang="es-CL" altLang="es-CO" sz="1800" dirty="0" err="1">
                <a:solidFill>
                  <a:srgbClr val="FFFF00"/>
                </a:solidFill>
                <a:latin typeface="+mn-lt"/>
              </a:rPr>
              <a:t>postcosecha</a:t>
            </a:r>
            <a:endParaRPr lang="es-CO" altLang="es-CO" sz="1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5365" name="6 CuadroTexto"/>
          <p:cNvSpPr txBox="1">
            <a:spLocks noChangeArrowheads="1"/>
          </p:cNvSpPr>
          <p:nvPr/>
        </p:nvSpPr>
        <p:spPr bwMode="auto">
          <a:xfrm>
            <a:off x="1160263" y="3150970"/>
            <a:ext cx="20466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Fecha de cosecha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(temprana, media, tardía)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66" name="7 CuadroTexto"/>
          <p:cNvSpPr txBox="1">
            <a:spLocks noChangeArrowheads="1"/>
          </p:cNvSpPr>
          <p:nvPr/>
        </p:nvSpPr>
        <p:spPr bwMode="auto">
          <a:xfrm>
            <a:off x="1835696" y="5025950"/>
            <a:ext cx="17692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Facilidad de manejo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o cosecha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67" name="8 CuadroTexto"/>
          <p:cNvSpPr txBox="1">
            <a:spLocks noChangeArrowheads="1"/>
          </p:cNvSpPr>
          <p:nvPr/>
        </p:nvSpPr>
        <p:spPr bwMode="auto">
          <a:xfrm>
            <a:off x="3707607" y="1975536"/>
            <a:ext cx="184546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Adaptación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(clima, suelo, agua)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68" name="10 CuadroTexto"/>
          <p:cNvSpPr txBox="1">
            <a:spLocks noChangeArrowheads="1"/>
          </p:cNvSpPr>
          <p:nvPr/>
        </p:nvSpPr>
        <p:spPr bwMode="auto">
          <a:xfrm>
            <a:off x="6210349" y="4946650"/>
            <a:ext cx="167401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rgbClr val="FFFF00"/>
                </a:solidFill>
                <a:latin typeface="+mn-lt"/>
              </a:rPr>
              <a:t>Calidad de fruta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rgbClr val="FFFF00"/>
                </a:solidFill>
                <a:latin typeface="+mn-lt"/>
              </a:rPr>
              <a:t>a cosecha</a:t>
            </a:r>
            <a:endParaRPr lang="es-CO" altLang="es-CO" sz="1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5369" name="13 CuadroTexto"/>
          <p:cNvSpPr txBox="1">
            <a:spLocks noChangeArrowheads="1"/>
          </p:cNvSpPr>
          <p:nvPr/>
        </p:nvSpPr>
        <p:spPr bwMode="auto">
          <a:xfrm>
            <a:off x="1062633" y="4222829"/>
            <a:ext cx="19585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 smtClean="0">
                <a:solidFill>
                  <a:schemeClr val="bg1"/>
                </a:solidFill>
                <a:latin typeface="+mn-lt"/>
              </a:rPr>
              <a:t>Resistencia plagas y enfermedades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70" name="14 CuadroTexto"/>
          <p:cNvSpPr txBox="1">
            <a:spLocks noChangeArrowheads="1"/>
          </p:cNvSpPr>
          <p:nvPr/>
        </p:nvSpPr>
        <p:spPr bwMode="auto">
          <a:xfrm>
            <a:off x="3658286" y="5168899"/>
            <a:ext cx="176926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chemeClr val="bg1"/>
                </a:solidFill>
                <a:latin typeface="+mn-lt"/>
              </a:rPr>
              <a:t>Licenciamiento</a:t>
            </a:r>
            <a:endParaRPr lang="es-CO" altLang="es-CO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71" name="15 CuadroTexto"/>
          <p:cNvSpPr txBox="1">
            <a:spLocks noChangeArrowheads="1"/>
          </p:cNvSpPr>
          <p:nvPr/>
        </p:nvSpPr>
        <p:spPr bwMode="auto">
          <a:xfrm>
            <a:off x="6369942" y="2787653"/>
            <a:ext cx="137041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L" altLang="es-CO" sz="1800" dirty="0">
                <a:solidFill>
                  <a:srgbClr val="FFFF00"/>
                </a:solidFill>
                <a:latin typeface="+mn-lt"/>
              </a:rPr>
              <a:t>Calidad a consumidor</a:t>
            </a:r>
            <a:endParaRPr lang="es-CO" altLang="es-CO" sz="1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5372" name="AutoShape 4" descr="Resultado de imagen para Brigitta blueberr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1800">
              <a:latin typeface="Arial" panose="020B0604020202020204" pitchFamily="34" charset="0"/>
            </a:endParaRPr>
          </a:p>
        </p:txBody>
      </p:sp>
      <p:grpSp>
        <p:nvGrpSpPr>
          <p:cNvPr id="15373" name="18 Grupo"/>
          <p:cNvGrpSpPr>
            <a:grpSpLocks/>
          </p:cNvGrpSpPr>
          <p:nvPr/>
        </p:nvGrpSpPr>
        <p:grpSpPr bwMode="auto">
          <a:xfrm>
            <a:off x="3021184" y="2996952"/>
            <a:ext cx="3062984" cy="1870324"/>
            <a:chOff x="2945449" y="3056459"/>
            <a:chExt cx="3000357" cy="1308645"/>
          </a:xfrm>
        </p:grpSpPr>
        <p:pic>
          <p:nvPicPr>
            <p:cNvPr id="15376" name="Picture 2" descr="http://www.serida.org/fboletin/Boletin%209/Arandano/foto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5449" y="3056459"/>
              <a:ext cx="1744859" cy="1308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37" r="14946"/>
            <a:stretch>
              <a:fillRect/>
            </a:stretch>
          </p:blipFill>
          <p:spPr bwMode="auto">
            <a:xfrm>
              <a:off x="4853576" y="3056459"/>
              <a:ext cx="1092230" cy="1308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21 Flecha circular"/>
          <p:cNvSpPr>
            <a:spLocks/>
          </p:cNvSpPr>
          <p:nvPr/>
        </p:nvSpPr>
        <p:spPr>
          <a:xfrm rot="5400000" flipV="1">
            <a:off x="538883" y="692645"/>
            <a:ext cx="6121400" cy="6840141"/>
          </a:xfrm>
          <a:prstGeom prst="circularArrow">
            <a:avLst>
              <a:gd name="adj1" fmla="val 2406"/>
              <a:gd name="adj2" fmla="val 2811165"/>
              <a:gd name="adj3" fmla="val 653427"/>
              <a:gd name="adj4" fmla="val 9984225"/>
              <a:gd name="adj5" fmla="val 12036"/>
            </a:avLst>
          </a:prstGeom>
          <a:solidFill>
            <a:schemeClr val="accent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CO">
              <a:solidFill>
                <a:schemeClr val="tx1"/>
              </a:solidFill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6194824" y="2621868"/>
            <a:ext cx="1833560" cy="3328082"/>
          </a:xfrm>
          <a:prstGeom prst="roundRect">
            <a:avLst/>
          </a:prstGeom>
          <a:noFill/>
          <a:ln w="63500">
            <a:solidFill>
              <a:srgbClr val="D83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30469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solidFill>
                  <a:srgbClr val="FFC000"/>
                </a:solidFill>
              </a:rPr>
              <a:t>Conclusiones</a:t>
            </a:r>
            <a:endParaRPr lang="es-CL" dirty="0">
              <a:solidFill>
                <a:srgbClr val="FFC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Los principales factores que afectan la calidad de arándanos en postcosecha son deshidratación, frutos blandos y pudriciones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La reducción en la calidad de frutos tiene componentes genéticos, ambientales y de manejo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En esta charla he </a:t>
            </a:r>
            <a:r>
              <a:rPr lang="es-CL" smtClean="0">
                <a:solidFill>
                  <a:schemeClr val="bg1"/>
                </a:solidFill>
              </a:rPr>
              <a:t>presentado resultados </a:t>
            </a:r>
            <a:r>
              <a:rPr lang="es-CL" dirty="0" smtClean="0">
                <a:solidFill>
                  <a:schemeClr val="bg1"/>
                </a:solidFill>
              </a:rPr>
              <a:t>sobre: riego, poda, polinización, ubicación frutos, y aplicación de Calcio y CPPU.</a:t>
            </a:r>
          </a:p>
          <a:p>
            <a:r>
              <a:rPr lang="es-CL" dirty="0" smtClean="0">
                <a:solidFill>
                  <a:schemeClr val="bg1"/>
                </a:solidFill>
              </a:rPr>
              <a:t>Debe establecerse en cada huerto la importancia relativa de cada factor o manejo para definir su uso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50899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1" y="922338"/>
            <a:ext cx="8377238" cy="5891212"/>
          </a:xfrm>
          <a:noFill/>
        </p:spPr>
      </p:pic>
      <p:sp>
        <p:nvSpPr>
          <p:cNvPr id="136195" name="4 CuadroTexto"/>
          <p:cNvSpPr txBox="1">
            <a:spLocks noChangeArrowheads="1"/>
          </p:cNvSpPr>
          <p:nvPr/>
        </p:nvSpPr>
        <p:spPr bwMode="auto">
          <a:xfrm>
            <a:off x="395289" y="188913"/>
            <a:ext cx="8208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rgbClr val="FFFF00"/>
                </a:solidFill>
              </a:rPr>
              <a:t>Para seguir aprendiendo sobre arándanos….. </a:t>
            </a:r>
          </a:p>
        </p:txBody>
      </p:sp>
    </p:spTree>
    <p:extLst>
      <p:ext uri="{BB962C8B-B14F-4D97-AF65-F5344CB8AC3E}">
        <p14:creationId xmlns:p14="http://schemas.microsoft.com/office/powerpoint/2010/main" val="3968012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to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745074"/>
              </p:ext>
            </p:extLst>
          </p:nvPr>
        </p:nvGraphicFramePr>
        <p:xfrm>
          <a:off x="264662" y="382243"/>
          <a:ext cx="6683602" cy="657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SPW 10.0 Graph" r:id="rId4" imgW="6343920" imgH="4682520" progId="SigmaPlotGraphicObject.9">
                  <p:embed/>
                </p:oleObj>
              </mc:Choice>
              <mc:Fallback>
                <p:oleObj name="SPW 10.0 Graph" r:id="rId4" imgW="6343920" imgH="46825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662" y="382243"/>
                        <a:ext cx="6683602" cy="657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4" name="1 Título"/>
          <p:cNvSpPr>
            <a:spLocks noGrp="1"/>
          </p:cNvSpPr>
          <p:nvPr>
            <p:ph type="title"/>
          </p:nvPr>
        </p:nvSpPr>
        <p:spPr>
          <a:xfrm>
            <a:off x="-396552" y="0"/>
            <a:ext cx="8141426" cy="79683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CL" altLang="es-CO" sz="3200" b="1" dirty="0">
                <a:solidFill>
                  <a:schemeClr val="accent6"/>
                </a:solidFill>
                <a:latin typeface="+mn-lt"/>
              </a:rPr>
              <a:t>TASA RESPIRATORIA A COSECHA EN DISTINTAS </a:t>
            </a:r>
            <a:r>
              <a:rPr lang="es-CL" altLang="es-CO" sz="3200" b="1" dirty="0" smtClean="0">
                <a:solidFill>
                  <a:schemeClr val="accent6"/>
                </a:solidFill>
                <a:latin typeface="+mn-lt"/>
              </a:rPr>
              <a:t>VARIEDADES: Fuente: Defilippi et al., 2017</a:t>
            </a:r>
            <a:endParaRPr lang="es-CL" altLang="es-CO" sz="3200" b="1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816007" y="2736503"/>
            <a:ext cx="2327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>
                <a:solidFill>
                  <a:srgbClr val="FFFF00"/>
                </a:solidFill>
              </a:rPr>
              <a:t>Promedio</a:t>
            </a:r>
            <a:r>
              <a:rPr lang="es-CL" sz="2400" b="1" dirty="0"/>
              <a:t> </a:t>
            </a:r>
          </a:p>
          <a:p>
            <a:pPr algn="ctr"/>
            <a:r>
              <a:rPr lang="es-CL" sz="2400" dirty="0"/>
              <a:t> </a:t>
            </a:r>
            <a:r>
              <a:rPr lang="es-CL" sz="2400" b="1" dirty="0">
                <a:solidFill>
                  <a:srgbClr val="FFFF00"/>
                </a:solidFill>
              </a:rPr>
              <a:t>3 </a:t>
            </a:r>
            <a:r>
              <a:rPr lang="es-CL" sz="2400" b="1" dirty="0" err="1">
                <a:solidFill>
                  <a:srgbClr val="FFFF00"/>
                </a:solidFill>
              </a:rPr>
              <a:t>mL</a:t>
            </a:r>
            <a:r>
              <a:rPr lang="es-CL" sz="2400" b="1" dirty="0">
                <a:solidFill>
                  <a:srgbClr val="FFFF00"/>
                </a:solidFill>
              </a:rPr>
              <a:t> CO</a:t>
            </a:r>
            <a:r>
              <a:rPr lang="es-CL" sz="2400" b="1" baseline="-25000" dirty="0">
                <a:solidFill>
                  <a:srgbClr val="FFFF00"/>
                </a:solidFill>
              </a:rPr>
              <a:t>2</a:t>
            </a:r>
            <a:r>
              <a:rPr lang="es-CL" sz="2400" b="1" dirty="0">
                <a:solidFill>
                  <a:srgbClr val="FFFF00"/>
                </a:solidFill>
              </a:rPr>
              <a:t> Kg</a:t>
            </a:r>
            <a:r>
              <a:rPr lang="es-CL" sz="2400" b="1" baseline="30000" dirty="0">
                <a:solidFill>
                  <a:srgbClr val="FFFF00"/>
                </a:solidFill>
              </a:rPr>
              <a:t>-1</a:t>
            </a:r>
            <a:r>
              <a:rPr lang="es-CL" sz="2400" b="1" dirty="0">
                <a:solidFill>
                  <a:srgbClr val="FFFF00"/>
                </a:solidFill>
              </a:rPr>
              <a:t>h</a:t>
            </a:r>
            <a:r>
              <a:rPr lang="es-CL" sz="2400" b="1" baseline="30000" dirty="0">
                <a:solidFill>
                  <a:srgbClr val="FFFF00"/>
                </a:solidFill>
              </a:rPr>
              <a:t>-1</a:t>
            </a:r>
          </a:p>
          <a:p>
            <a:endParaRPr lang="es-CL" dirty="0"/>
          </a:p>
          <a:p>
            <a:endParaRPr lang="es-CL" dirty="0"/>
          </a:p>
        </p:txBody>
      </p:sp>
      <p:sp>
        <p:nvSpPr>
          <p:cNvPr id="8" name="CuadroTexto 7"/>
          <p:cNvSpPr txBox="1"/>
          <p:nvPr/>
        </p:nvSpPr>
        <p:spPr>
          <a:xfrm>
            <a:off x="4861199" y="983712"/>
            <a:ext cx="1597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>
                <a:solidFill>
                  <a:srgbClr val="FF0066"/>
                </a:solidFill>
              </a:rPr>
              <a:t>Ojo de conejo</a:t>
            </a:r>
          </a:p>
        </p:txBody>
      </p:sp>
      <p:cxnSp>
        <p:nvCxnSpPr>
          <p:cNvPr id="12" name="Conector recto 11"/>
          <p:cNvCxnSpPr/>
          <p:nvPr/>
        </p:nvCxnSpPr>
        <p:spPr>
          <a:xfrm>
            <a:off x="5046603" y="1445377"/>
            <a:ext cx="1226795" cy="13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>
            <a:off x="1091485" y="1445377"/>
            <a:ext cx="3689797" cy="13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1100707" y="983711"/>
            <a:ext cx="3689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>
                <a:solidFill>
                  <a:srgbClr val="FF0066"/>
                </a:solidFill>
              </a:rPr>
              <a:t>Arándanos altos</a:t>
            </a:r>
          </a:p>
        </p:txBody>
      </p:sp>
      <p:cxnSp>
        <p:nvCxnSpPr>
          <p:cNvPr id="4" name="Conector recto de flecha 3"/>
          <p:cNvCxnSpPr/>
          <p:nvPr/>
        </p:nvCxnSpPr>
        <p:spPr>
          <a:xfrm>
            <a:off x="4781282" y="1459292"/>
            <a:ext cx="0" cy="674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de flecha 6"/>
          <p:cNvCxnSpPr/>
          <p:nvPr/>
        </p:nvCxnSpPr>
        <p:spPr>
          <a:xfrm>
            <a:off x="5046603" y="1445376"/>
            <a:ext cx="0" cy="688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CuadroTexto"/>
          <p:cNvSpPr txBox="1"/>
          <p:nvPr/>
        </p:nvSpPr>
        <p:spPr>
          <a:xfrm>
            <a:off x="7164288" y="4509120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</a:rPr>
              <a:t>Referencias:</a:t>
            </a:r>
          </a:p>
          <a:p>
            <a:r>
              <a:rPr lang="es-CL" b="1" dirty="0" smtClean="0">
                <a:solidFill>
                  <a:schemeClr val="bg1"/>
                </a:solidFill>
              </a:rPr>
              <a:t>20-40: palta y frutilla</a:t>
            </a:r>
          </a:p>
          <a:p>
            <a:r>
              <a:rPr lang="es-CL" b="1" dirty="0" smtClean="0">
                <a:solidFill>
                  <a:schemeClr val="bg1"/>
                </a:solidFill>
              </a:rPr>
              <a:t>&gt; 40: bananas</a:t>
            </a:r>
            <a:endParaRPr lang="es-C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920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/>
          <p:cNvGraphicFramePr>
            <a:graphicFrameLocks noChangeAspect="1"/>
          </p:cNvGraphicFramePr>
          <p:nvPr>
            <p:extLst/>
          </p:nvPr>
        </p:nvGraphicFramePr>
        <p:xfrm>
          <a:off x="1303921" y="993914"/>
          <a:ext cx="6178844" cy="5522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SPW 10.0 Graph" r:id="rId3" imgW="7578360" imgH="5080320" progId="SigmaPlotGraphicObject.9">
                  <p:embed/>
                </p:oleObj>
              </mc:Choice>
              <mc:Fallback>
                <p:oleObj name="SPW 10.0 Graph" r:id="rId3" imgW="7578360" imgH="50803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3921" y="993914"/>
                        <a:ext cx="6178844" cy="5522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6896" y="11663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600" b="1" dirty="0">
                <a:solidFill>
                  <a:srgbClr val="FFC000"/>
                </a:solidFill>
                <a:latin typeface="+mn-lt"/>
              </a:rPr>
              <a:t>PERDIDA DE PESO – </a:t>
            </a:r>
            <a:r>
              <a:rPr lang="es-CL" altLang="es-CO" sz="3600" b="1" dirty="0">
                <a:solidFill>
                  <a:srgbClr val="FFC000"/>
                </a:solidFill>
                <a:latin typeface="+mn-lt"/>
              </a:rPr>
              <a:t>VARIABILIDAD A NIVEL DE </a:t>
            </a:r>
            <a:r>
              <a:rPr lang="es-CL" altLang="es-CO" sz="3600" b="1" dirty="0" smtClean="0">
                <a:solidFill>
                  <a:srgbClr val="FFC000"/>
                </a:solidFill>
                <a:latin typeface="+mn-lt"/>
              </a:rPr>
              <a:t>VARIEDAD: Defilippi et al., 2017</a:t>
            </a:r>
            <a:r>
              <a:rPr lang="es-ES" altLang="es-CO" sz="3600" b="1" i="1" dirty="0">
                <a:solidFill>
                  <a:srgbClr val="7030A0"/>
                </a:solidFill>
              </a:rPr>
              <a:t/>
            </a:r>
            <a:br>
              <a:rPr lang="es-ES" altLang="es-CO" sz="3600" b="1" i="1" dirty="0">
                <a:solidFill>
                  <a:srgbClr val="7030A0"/>
                </a:solidFill>
              </a:rPr>
            </a:br>
            <a:endParaRPr lang="es-CL" sz="3600" b="1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506896" y="993913"/>
            <a:ext cx="791154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>
            <a:cxnSpLocks/>
          </p:cNvCxnSpPr>
          <p:nvPr/>
        </p:nvCxnSpPr>
        <p:spPr>
          <a:xfrm>
            <a:off x="1680519" y="4129549"/>
            <a:ext cx="5802246" cy="0"/>
          </a:xfrm>
          <a:prstGeom prst="line">
            <a:avLst/>
          </a:prstGeom>
          <a:ln w="635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/>
          <p:cNvSpPr txBox="1"/>
          <p:nvPr/>
        </p:nvSpPr>
        <p:spPr>
          <a:xfrm>
            <a:off x="7711883" y="3755021"/>
            <a:ext cx="1612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rgbClr val="FFFF00"/>
                </a:solidFill>
              </a:rPr>
              <a:t>5 %</a:t>
            </a:r>
          </a:p>
        </p:txBody>
      </p:sp>
    </p:spTree>
    <p:extLst>
      <p:ext uri="{BB962C8B-B14F-4D97-AF65-F5344CB8AC3E}">
        <p14:creationId xmlns:p14="http://schemas.microsoft.com/office/powerpoint/2010/main" val="11374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céano 1">
    <a:dk1>
      <a:srgbClr val="010199"/>
    </a:dk1>
    <a:lt1>
      <a:srgbClr val="FFFFFF"/>
    </a:lt1>
    <a:dk2>
      <a:srgbClr val="000099"/>
    </a:dk2>
    <a:lt2>
      <a:srgbClr val="FFFFFF"/>
    </a:lt2>
    <a:accent1>
      <a:srgbClr val="33CCCC"/>
    </a:accent1>
    <a:accent2>
      <a:srgbClr val="00C600"/>
    </a:accent2>
    <a:accent3>
      <a:srgbClr val="AAAACA"/>
    </a:accent3>
    <a:accent4>
      <a:srgbClr val="DADADA"/>
    </a:accent4>
    <a:accent5>
      <a:srgbClr val="ADE2E2"/>
    </a:accent5>
    <a:accent6>
      <a:srgbClr val="00B300"/>
    </a:accent6>
    <a:hlink>
      <a:srgbClr val="FFCC00"/>
    </a:hlink>
    <a:folHlink>
      <a:srgbClr val="6699FF"/>
    </a:folHlink>
  </a:clrScheme>
  <a:fontScheme name="Océano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3468</Words>
  <Application>Microsoft Office PowerPoint</Application>
  <PresentationFormat>Presentación en pantalla (4:3)</PresentationFormat>
  <Paragraphs>919</Paragraphs>
  <Slides>71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71</vt:i4>
      </vt:variant>
    </vt:vector>
  </HeadingPairs>
  <TitlesOfParts>
    <vt:vector size="75" baseType="lpstr">
      <vt:lpstr>Tema de Office</vt:lpstr>
      <vt:lpstr>SPW 10.0 Graph</vt:lpstr>
      <vt:lpstr>SPW 11.0 Graph</vt:lpstr>
      <vt:lpstr>Gráfico</vt:lpstr>
      <vt:lpstr>Presentación de PowerPoint</vt:lpstr>
      <vt:lpstr>Interacción entre factores ambientales, el manejo y las plantas para generar el rendimiento en arándanos. Retamales, 2000</vt:lpstr>
      <vt:lpstr>Presentación de PowerPoint</vt:lpstr>
      <vt:lpstr>FACTORES DE PRECOSECHA QUE AFECTAN LA POSTCOSECHA DE ARANDANOS </vt:lpstr>
      <vt:lpstr>Relación entre firmeza de fruto y variables climáticas, de manejo y nutricionales en 25 huertos de arándano del sur de Chile. González et al., 2017</vt:lpstr>
      <vt:lpstr>Factores genéticos (variedad) que afectan postcosecha: </vt:lpstr>
      <vt:lpstr>Presentación de PowerPoint</vt:lpstr>
      <vt:lpstr>TASA RESPIRATORIA A COSECHA EN DISTINTAS VARIEDADES: Fuente: Defilippi et al., 2017</vt:lpstr>
      <vt:lpstr>PERDIDA DE PESO – VARIABILIDAD A NIVEL DE VARIEDAD: Defilippi et al., 2017 </vt:lpstr>
      <vt:lpstr>Pérdidas de agua por herida pedicelar</vt:lpstr>
      <vt:lpstr>HERIDA PEDICELAR Y FIRMEZA</vt:lpstr>
      <vt:lpstr>Presentación de PowerPoint</vt:lpstr>
      <vt:lpstr>Firmeza de distintas variedades</vt:lpstr>
      <vt:lpstr>Y que pasa con la firmeza si no manejamos bien la temperatura….. </vt:lpstr>
      <vt:lpstr>Presentación de PowerPoint</vt:lpstr>
      <vt:lpstr>Presentación de PowerPoint</vt:lpstr>
      <vt:lpstr>Variables de precosecha más relevantes en firmeza a cosecha. González et al., 2017 </vt:lpstr>
      <vt:lpstr>Relación entre firmeza y otros atributos del fruto a cosecha. Defilippi, 2017</vt:lpstr>
      <vt:lpstr>HONGOS DE POSTCOSECHA: Rivera et al., 2014</vt:lpstr>
      <vt:lpstr>Presentación de PowerPoint</vt:lpstr>
      <vt:lpstr>Manejo y su efecto sobre la calidad de la fruta en postcosecha</vt:lpstr>
      <vt:lpstr>Polinización cruzada: Efectos</vt:lpstr>
      <vt:lpstr>Disminución de Cuaja en diversas variedades por efecto de autopolinización respecto a polinización cruzada  (Hancock et al., 2006) </vt:lpstr>
      <vt:lpstr>Efecto de tipo de polinización en peso de fruto en diversos cv. AA sur. Taber y Olmstead, 2016</vt:lpstr>
      <vt:lpstr>Relación entre cuaja (%) y rendimiento en arándano de arbusto alto cv. Jewel y Emerald cultivados en túneles. Fuente: Ogden y van Iersel, 2009</vt:lpstr>
      <vt:lpstr>Riego</vt:lpstr>
      <vt:lpstr>Volúmenes de agua aplicada (mm) a plantas cv. Brigitta en diversos tratamientos (Etr) y localidades: Colbún (Chile) y South Haven (MI, USA). Lobos et al., 2016</vt:lpstr>
      <vt:lpstr>Efecto de tratamientos de riego (%ETr) en la humedad del suelo. Lobos et al., 2016 </vt:lpstr>
      <vt:lpstr>Efecto de tratamientos de riego (%ETr) en largo brote y rendimiento </vt:lpstr>
      <vt:lpstr>Efecto de nivel de riego (% ETr) en la calidad de la fruta cv. Brigitta en post-cosecha:  30 d a 0-2 ºC + 3 d a 18-20 ºC. Lobos et al., 2016 </vt:lpstr>
      <vt:lpstr>Efecto de nivel de riego (% de ETr) en la pérdida de peso de la fruta (%) cv. Brigitta en post-cosecha:  30 d a 0-2 ºC + 3 d a 18-20 ºC. Lobos et al., 2016</vt:lpstr>
      <vt:lpstr>Efecto de nivel de riego (% de ETr) en peroxidación de lípidos de membrana (TBARS) y capacidad de absorción de radicales de oxígeno (ORAC) de cv. Brigitta en post-cosecha: 30 d a 0-2 ºC + 3 d a 18-20 ºC. Lobos et al., 2016</vt:lpstr>
      <vt:lpstr>Resumen: efectos déficit hídrico en arándanos cv. Brigitta. Lobos et al., 2016  </vt:lpstr>
      <vt:lpstr>Conclusiones riego deficitario</vt:lpstr>
      <vt:lpstr>Poda: algunas consideraciones</vt:lpstr>
      <vt:lpstr>Objetivos de la poda</vt:lpstr>
      <vt:lpstr>Presentación de PowerPoint</vt:lpstr>
      <vt:lpstr>Efecto de tratamientos de poda en peso de frutos cv. O´Neal. Fuente: Pescie et al., 2011</vt:lpstr>
      <vt:lpstr>Efecto de tratamientos de poda en antioxidantes de la fruta de cv. Misty en sur de Brasil: Moura et al., 2017</vt:lpstr>
      <vt:lpstr>“Estrategias” de poda</vt:lpstr>
      <vt:lpstr>Esquema de la Poda Sectorial</vt:lpstr>
      <vt:lpstr>Presentación de PowerPoint</vt:lpstr>
      <vt:lpstr> Resumen de efectos: poda sectorial</vt:lpstr>
      <vt:lpstr>Proporción semanal de fruta 100% azul (A; ‘Duke’ con líneas sólidas y ‘Brigitta’ con líneas punteadas) y cantidad total de fruta (B) producida en el lado Este (Líneas y barras rojas, respectivamente) y Oeste (Líneas y barras verdes, respectivamente) de la copa.  Fuente: Bravo, 2017</vt:lpstr>
      <vt:lpstr>Características de frutos de ‘Duke’ a la cosecha que fueron cosechados en distintas orientaciones (Este o Oeste) y con diferente madurez  (A100 o A100+6). Fuente: Bravo, 2017</vt:lpstr>
      <vt:lpstr>Características en postcosecha de frutos ‘Duke’ cosechados en diversas orientaciones (Este o Oeste) y con distinta madurez. Bravo, 2017</vt:lpstr>
      <vt:lpstr>Calcio y calidad de fruta</vt:lpstr>
      <vt:lpstr>Ca: mantención de gradientes</vt:lpstr>
      <vt:lpstr>Formas para mantener gradientes</vt:lpstr>
      <vt:lpstr>Presentación de PowerPoint</vt:lpstr>
      <vt:lpstr>Martínez-Ballesta et al., 2010</vt:lpstr>
      <vt:lpstr> Evolución en la temporada de la transpiración, la concentración y el contenido de calcio en fruta de kiwi cv. Hayward. Fuente: Montanaro et al., 2014 </vt:lpstr>
      <vt:lpstr>Grimm-Wetzel y Schönherr, 2007: un alza en Ca induce baja en K</vt:lpstr>
      <vt:lpstr>A medida que crece el arándano se reduce la concentración de Ca, pero también hay menor respiración (por kg de fruta)</vt:lpstr>
      <vt:lpstr>Efecto de aplicaciones foliares de calcio en precosecha sobre pérdida de peso, dureza de piel, sólidos solubles y firmeza en postcosecha</vt:lpstr>
      <vt:lpstr>Efecto de variedad y método de aplicación sobre los niveles de calcio en el fruto y las hojas.  Fuente: Vance et al., 2017</vt:lpstr>
      <vt:lpstr>Efecto de diversas formulaciones (y dosis de Calcio) en diversas características de la fruta a cosecha. Fuente: Ochmian, 2012</vt:lpstr>
      <vt:lpstr>Efecto de aplicaciones foliares de Ca en compuestos  de frutos de cerezo. Fuente: Kariagiannis et al., 2017</vt:lpstr>
      <vt:lpstr>Manejo del calcio en arándanos</vt:lpstr>
      <vt:lpstr>Problemas de Ca aumentan con  calibres grandes: dilución</vt:lpstr>
      <vt:lpstr>Presentación de PowerPoint</vt:lpstr>
      <vt:lpstr>Presentación de PowerPoint</vt:lpstr>
      <vt:lpstr>Aplicaciones de reguladores de crecimiento (RC)</vt:lpstr>
      <vt:lpstr>Efecto de CPPU en rendimiento, diámetro y sólidos solubles en frutos de ´Duke´. Fuente: Retamales et al., 2014</vt:lpstr>
      <vt:lpstr>Efecto de CPPU en peso de frutos de ´Duke´ a cosecha y firmeza a cosecha y luego de 30 d de almacenaje a 1°C. Fuente: Retamales et al., 2014</vt:lpstr>
      <vt:lpstr>Efecto de CPPU en índice de cobertura de ceras (WCI) de frutos de ´Duke´ a cosecha y luego de 30 o 45 d de almacenaje a 1°C. Fuente: Retamales et al., 2014</vt:lpstr>
      <vt:lpstr>Efecto de CPPU en pudrición de frutos de ´Duke´ luego de 30 o 45 d de almacenaje. Fuente: Retamales et al., 2014</vt:lpstr>
      <vt:lpstr>Conclusiones CPPU</vt:lpstr>
      <vt:lpstr>Interacción entre factores ambientales, el manejo y las plantas para generar el rendimiento en arándanos. Retamales, 2000</vt:lpstr>
      <vt:lpstr>Conclusiones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60</cp:revision>
  <dcterms:created xsi:type="dcterms:W3CDTF">2017-08-08T15:31:22Z</dcterms:created>
  <dcterms:modified xsi:type="dcterms:W3CDTF">2017-08-09T22:46:20Z</dcterms:modified>
</cp:coreProperties>
</file>